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0" r:id="rId3"/>
    <p:sldId id="271" r:id="rId4"/>
    <p:sldId id="272" r:id="rId5"/>
    <p:sldId id="258" r:id="rId6"/>
    <p:sldId id="259" r:id="rId7"/>
    <p:sldId id="273" r:id="rId8"/>
    <p:sldId id="261" r:id="rId9"/>
    <p:sldId id="277" r:id="rId10"/>
    <p:sldId id="280" r:id="rId11"/>
    <p:sldId id="262" r:id="rId12"/>
    <p:sldId id="281" r:id="rId13"/>
    <p:sldId id="274" r:id="rId14"/>
    <p:sldId id="282" r:id="rId15"/>
    <p:sldId id="263" r:id="rId16"/>
    <p:sldId id="265" r:id="rId17"/>
    <p:sldId id="266" r:id="rId18"/>
    <p:sldId id="267" r:id="rId19"/>
    <p:sldId id="268" r:id="rId20"/>
    <p:sldId id="269" r:id="rId21"/>
    <p:sldId id="283" r:id="rId22"/>
    <p:sldId id="276" r:id="rId23"/>
    <p:sldId id="275" r:id="rId24"/>
    <p:sldId id="284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E1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2" d="100"/>
          <a:sy n="32" d="100"/>
        </p:scale>
        <p:origin x="-24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Tasks</c:v>
                </c:pt>
              </c:strCache>
            </c:strRef>
          </c:tx>
          <c:explosion val="25"/>
          <c:dPt>
            <c:idx val="0"/>
            <c:bubble3D val="0"/>
            <c:explosion val="0"/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Interleaved</c:v>
                </c:pt>
                <c:pt idx="1">
                  <c:v>Not interleaved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17.0</c:v>
                </c:pt>
                <c:pt idx="1">
                  <c:v>83.0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Tasks</c:v>
                </c:pt>
              </c:strCache>
            </c:strRef>
          </c:tx>
          <c:explosion val="25"/>
          <c:dPt>
            <c:idx val="0"/>
            <c:bubble3D val="0"/>
            <c:explosion val="0"/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Interleaved</c:v>
                </c:pt>
                <c:pt idx="1">
                  <c:v>Not interleaved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22.0</c:v>
                </c:pt>
                <c:pt idx="1">
                  <c:v>78.0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29A34-0CE0-5449-8216-D4F52B40C624}" type="datetimeFigureOut">
              <a:rPr lang="en-US" smtClean="0"/>
              <a:t>7/28/13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48028-1E69-AC42-B94B-951BA9947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9624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4CF39-A481-E24C-B902-ECE8A79CBADC}" type="datetimeFigureOut">
              <a:rPr lang="en-US" smtClean="0"/>
              <a:t>7/28/13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42267-D794-E046-B4C8-3C5658B76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5864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EEF5F-EB82-2C49-9860-0A18DE883D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06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EAEC6-C3CF-7245-A715-47D29E180A0E}" type="datetime1">
              <a:rPr lang="en-US" smtClean="0"/>
              <a:t>7/28/13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13B4-D034-224F-8DE8-88A7C255B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19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757F-9B23-0A40-9B71-3C60F8C8C849}" type="datetime1">
              <a:rPr lang="en-US" smtClean="0"/>
              <a:t>7/28/13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13B4-D034-224F-8DE8-88A7C255B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51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DE12-6200-FF45-B86E-6D6F62FB2756}" type="datetime1">
              <a:rPr lang="en-US" smtClean="0"/>
              <a:t>7/28/13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13B4-D034-224F-8DE8-88A7C255B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48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E488-E25A-0247-92F9-C4C53D200552}" type="datetime1">
              <a:rPr lang="en-US" smtClean="0"/>
              <a:t>7/28/13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13B4-D034-224F-8DE8-88A7C255B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33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573A-511A-C342-A2D7-48DF1533F5F0}" type="datetime1">
              <a:rPr lang="en-US" smtClean="0"/>
              <a:t>7/28/13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13B4-D034-224F-8DE8-88A7C255B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89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186A-AA6C-2B40-B74C-618C33941092}" type="datetime1">
              <a:rPr lang="en-US" smtClean="0"/>
              <a:t>7/28/13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13B4-D034-224F-8DE8-88A7C255B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38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30D2-C182-9C47-BE16-0656DD06B58A}" type="datetime1">
              <a:rPr lang="en-US" smtClean="0"/>
              <a:t>7/28/13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13B4-D034-224F-8DE8-88A7C255B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25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6BDE-C09F-6F4F-BD74-2A21E6B8FB5E}" type="datetime1">
              <a:rPr lang="en-US" smtClean="0"/>
              <a:t>7/28/13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13B4-D034-224F-8DE8-88A7C255B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379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0251-DB7E-4445-91EC-580AE7BFC444}" type="datetime1">
              <a:rPr lang="en-US" smtClean="0"/>
              <a:t>7/28/13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13B4-D034-224F-8DE8-88A7C255B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04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0171-526C-4546-8C34-7D21818A9112}" type="datetime1">
              <a:rPr lang="en-US" smtClean="0"/>
              <a:t>7/28/13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13B4-D034-224F-8DE8-88A7C255B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9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633F-AC27-204D-A1B5-E1660E116B14}" type="datetime1">
              <a:rPr lang="en-US" smtClean="0"/>
              <a:t>7/28/13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13B4-D034-224F-8DE8-88A7C255B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339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1F123-67D7-D349-B7A9-6539C580AB02}" type="datetime1">
              <a:rPr lang="en-US" smtClean="0"/>
              <a:t>7/28/13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813B4-D034-224F-8DE8-88A7C255B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1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accent3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567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Task-aware query recommendation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09350"/>
            <a:ext cx="6400800" cy="2525368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Henry Feild          James Allan</a:t>
            </a:r>
            <a:b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n-US" sz="4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Center for Intelligent Information Retrieval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University of Massachusetts Amherst</a:t>
            </a:r>
          </a:p>
          <a:p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July 29, 2013</a:t>
            </a:r>
          </a:p>
          <a:p>
            <a:r>
              <a:rPr lang="en-US" sz="2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Dublin, Ireland</a:t>
            </a:r>
            <a:endParaRPr lang="en-US" sz="26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 descr="ciir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857" y="5253075"/>
            <a:ext cx="1432121" cy="1404167"/>
          </a:xfrm>
          <a:prstGeom prst="rect">
            <a:avLst/>
          </a:prstGeom>
        </p:spPr>
      </p:pic>
      <p:pic>
        <p:nvPicPr>
          <p:cNvPr id="6" name="Picture 5" descr="umas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51" y="5223538"/>
            <a:ext cx="1411188" cy="1404167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13B4-D034-224F-8DE8-88A7C255BE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69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" name="Group 183"/>
          <p:cNvGrpSpPr/>
          <p:nvPr/>
        </p:nvGrpSpPr>
        <p:grpSpPr>
          <a:xfrm>
            <a:off x="172039" y="4210275"/>
            <a:ext cx="5518385" cy="2181430"/>
            <a:chOff x="172039" y="4210275"/>
            <a:chExt cx="5518385" cy="2181430"/>
          </a:xfrm>
        </p:grpSpPr>
        <p:sp>
          <p:nvSpPr>
            <p:cNvPr id="157" name="Rectangle 156"/>
            <p:cNvSpPr/>
            <p:nvPr/>
          </p:nvSpPr>
          <p:spPr>
            <a:xfrm>
              <a:off x="172039" y="4412755"/>
              <a:ext cx="2744922" cy="845218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0.7 	pampered chef merchandise</a:t>
              </a:r>
              <a:endParaRPr lang="en-US" sz="1200" dirty="0">
                <a:solidFill>
                  <a:schemeClr val="bg1"/>
                </a:solidFill>
              </a:endParaRPr>
            </a:p>
            <a:p>
              <a:r>
                <a:rPr lang="en-US" sz="1200" dirty="0" smtClean="0">
                  <a:solidFill>
                    <a:schemeClr val="bg1"/>
                  </a:solidFill>
                </a:rPr>
                <a:t>0.4	pampered chef parties</a:t>
              </a:r>
              <a:endParaRPr lang="en-US" sz="1200" dirty="0">
                <a:solidFill>
                  <a:schemeClr val="bg1"/>
                </a:solidFill>
              </a:endParaRPr>
            </a:p>
            <a:p>
              <a:r>
                <a:rPr lang="en-US" sz="1200" dirty="0" smtClean="0">
                  <a:solidFill>
                    <a:schemeClr val="bg1"/>
                  </a:solidFill>
                </a:rPr>
                <a:t>0.3	cooking supplies</a:t>
              </a:r>
              <a:endParaRPr lang="en-US" sz="1200" dirty="0">
                <a:solidFill>
                  <a:schemeClr val="bg1"/>
                </a:solidFill>
              </a:endParaRPr>
            </a:p>
            <a:p>
              <a:r>
                <a:rPr lang="en-US" sz="1200" dirty="0" smtClean="0">
                  <a:solidFill>
                    <a:schemeClr val="bg1"/>
                  </a:solidFill>
                </a:rPr>
                <a:t>0.3	pampered chef stuff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1066339" y="4807350"/>
              <a:ext cx="2744922" cy="845218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0.6 	</a:t>
              </a:r>
              <a:r>
                <a:rPr lang="en-US" sz="1200" dirty="0" err="1" smtClean="0">
                  <a:solidFill>
                    <a:schemeClr val="bg1"/>
                  </a:solidFill>
                </a:rPr>
                <a:t>orbitrek</a:t>
              </a:r>
              <a:r>
                <a:rPr lang="en-US" sz="1200" dirty="0" smtClean="0">
                  <a:solidFill>
                    <a:schemeClr val="bg1"/>
                  </a:solidFill>
                </a:rPr>
                <a:t> elliptical trainer</a:t>
              </a:r>
              <a:endParaRPr lang="en-US" sz="1200" dirty="0">
                <a:solidFill>
                  <a:schemeClr val="bg1"/>
                </a:solidFill>
              </a:endParaRPr>
            </a:p>
            <a:p>
              <a:r>
                <a:rPr lang="en-US" sz="1200" dirty="0" smtClean="0">
                  <a:solidFill>
                    <a:schemeClr val="bg1"/>
                  </a:solidFill>
                </a:rPr>
                <a:t>0.4	image </a:t>
              </a:r>
              <a:r>
                <a:rPr lang="en-US" sz="1200" dirty="0">
                  <a:solidFill>
                    <a:schemeClr val="bg1"/>
                  </a:solidFill>
                </a:rPr>
                <a:t>8.0 elliptical trainer</a:t>
              </a:r>
            </a:p>
            <a:p>
              <a:r>
                <a:rPr lang="en-US" sz="1200" dirty="0" smtClean="0">
                  <a:solidFill>
                    <a:schemeClr val="bg1"/>
                  </a:solidFill>
                </a:rPr>
                <a:t>0.4	total </a:t>
              </a:r>
              <a:r>
                <a:rPr lang="en-US" sz="1200" dirty="0">
                  <a:solidFill>
                    <a:schemeClr val="bg1"/>
                  </a:solidFill>
                </a:rPr>
                <a:t>trainer pro</a:t>
              </a:r>
            </a:p>
            <a:p>
              <a:r>
                <a:rPr lang="en-US" sz="1200" dirty="0" smtClean="0">
                  <a:solidFill>
                    <a:schemeClr val="bg1"/>
                  </a:solidFill>
                </a:rPr>
                <a:t>0.2	total </a:t>
              </a:r>
              <a:r>
                <a:rPr lang="en-US" sz="1200" dirty="0">
                  <a:solidFill>
                    <a:schemeClr val="bg1"/>
                  </a:solidFill>
                </a:rPr>
                <a:t>trainer pro reviews</a:t>
              </a: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1965401" y="5200897"/>
              <a:ext cx="2744922" cy="845218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0.6 </a:t>
              </a:r>
              <a:r>
                <a:rPr lang="en-US" sz="1200" dirty="0">
                  <a:solidFill>
                    <a:schemeClr val="bg1"/>
                  </a:solidFill>
                </a:rPr>
                <a:t>	pampered chef </a:t>
              </a:r>
              <a:r>
                <a:rPr lang="en-US" sz="1200" dirty="0" smtClean="0">
                  <a:solidFill>
                    <a:schemeClr val="bg1"/>
                  </a:solidFill>
                </a:rPr>
                <a:t>parties</a:t>
              </a:r>
              <a:endParaRPr lang="en-US" sz="1200" dirty="0">
                <a:solidFill>
                  <a:schemeClr val="bg1"/>
                </a:solidFill>
              </a:endParaRPr>
            </a:p>
            <a:p>
              <a:r>
                <a:rPr lang="en-US" sz="1200" dirty="0" smtClean="0">
                  <a:solidFill>
                    <a:schemeClr val="bg1"/>
                  </a:solidFill>
                </a:rPr>
                <a:t>0.3</a:t>
              </a:r>
              <a:r>
                <a:rPr lang="en-US" sz="1200" dirty="0">
                  <a:solidFill>
                    <a:schemeClr val="bg1"/>
                  </a:solidFill>
                </a:rPr>
                <a:t>	pampered chef parties</a:t>
              </a:r>
            </a:p>
            <a:p>
              <a:r>
                <a:rPr lang="en-US" sz="1200" dirty="0" smtClean="0">
                  <a:solidFill>
                    <a:schemeClr val="bg1"/>
                  </a:solidFill>
                </a:rPr>
                <a:t>0.2</a:t>
              </a:r>
              <a:r>
                <a:rPr lang="en-US" sz="1200" dirty="0">
                  <a:solidFill>
                    <a:schemeClr val="bg1"/>
                  </a:solidFill>
                </a:rPr>
                <a:t>	cooking supplies</a:t>
              </a:r>
            </a:p>
            <a:p>
              <a:r>
                <a:rPr lang="en-US" sz="1200" dirty="0" smtClean="0">
                  <a:solidFill>
                    <a:schemeClr val="bg1"/>
                  </a:solidFill>
                </a:rPr>
                <a:t>0.2</a:t>
              </a:r>
              <a:r>
                <a:rPr lang="en-US" sz="1200" dirty="0">
                  <a:solidFill>
                    <a:schemeClr val="bg1"/>
                  </a:solidFill>
                </a:rPr>
                <a:t>	pampered chef stuff</a:t>
              </a: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2945502" y="5546487"/>
              <a:ext cx="2744922" cy="845218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0.6 	the </a:t>
              </a:r>
              <a:r>
                <a:rPr lang="en-US" sz="1200" dirty="0">
                  <a:solidFill>
                    <a:schemeClr val="bg1"/>
                  </a:solidFill>
                </a:rPr>
                <a:t>benefits of an elliptical trainer</a:t>
              </a:r>
            </a:p>
            <a:p>
              <a:r>
                <a:rPr lang="en-US" sz="1200" dirty="0" smtClean="0">
                  <a:solidFill>
                    <a:schemeClr val="bg1"/>
                  </a:solidFill>
                </a:rPr>
                <a:t>0.5	image </a:t>
              </a:r>
              <a:r>
                <a:rPr lang="en-US" sz="1200" dirty="0">
                  <a:solidFill>
                    <a:schemeClr val="bg1"/>
                  </a:solidFill>
                </a:rPr>
                <a:t>8.0 elliptical trainer</a:t>
              </a:r>
            </a:p>
            <a:p>
              <a:r>
                <a:rPr lang="en-US" sz="1200" dirty="0" smtClean="0">
                  <a:solidFill>
                    <a:schemeClr val="bg1"/>
                  </a:solidFill>
                </a:rPr>
                <a:t>0.4	total </a:t>
              </a:r>
              <a:r>
                <a:rPr lang="en-US" sz="1200" dirty="0">
                  <a:solidFill>
                    <a:schemeClr val="bg1"/>
                  </a:solidFill>
                </a:rPr>
                <a:t>trainer pro</a:t>
              </a:r>
            </a:p>
            <a:p>
              <a:r>
                <a:rPr lang="en-US" sz="1200" dirty="0" smtClean="0">
                  <a:solidFill>
                    <a:schemeClr val="bg1"/>
                  </a:solidFill>
                </a:rPr>
                <a:t>0.4	elliptical trainer </a:t>
              </a:r>
              <a:r>
                <a:rPr lang="en-US" sz="1200" dirty="0" err="1" smtClean="0">
                  <a:solidFill>
                    <a:schemeClr val="bg1"/>
                  </a:solidFill>
                </a:rPr>
                <a:t>vs</a:t>
              </a:r>
              <a:r>
                <a:rPr lang="en-US" sz="1200" dirty="0" smtClean="0">
                  <a:solidFill>
                    <a:schemeClr val="bg1"/>
                  </a:solidFill>
                </a:rPr>
                <a:t> treadmill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cxnSp>
          <p:nvCxnSpPr>
            <p:cNvPr id="162" name="Straight Connector 161"/>
            <p:cNvCxnSpPr/>
            <p:nvPr/>
          </p:nvCxnSpPr>
          <p:spPr>
            <a:xfrm>
              <a:off x="1794149" y="4210275"/>
              <a:ext cx="0" cy="202480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>
              <a:off x="2731438" y="4546732"/>
              <a:ext cx="0" cy="260618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3625922" y="4888754"/>
              <a:ext cx="0" cy="312143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>
              <a:off x="4420910" y="5242117"/>
              <a:ext cx="0" cy="304370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54055"/>
            <a:ext cx="8229600" cy="1143000"/>
          </a:xfrm>
        </p:spPr>
        <p:txBody>
          <a:bodyPr/>
          <a:lstStyle/>
          <a:p>
            <a:r>
              <a:rPr lang="en-US" dirty="0" smtClean="0"/>
              <a:t>Basic models</a:t>
            </a:r>
            <a:endParaRPr lang="en-US" dirty="0"/>
          </a:p>
        </p:txBody>
      </p:sp>
      <p:grpSp>
        <p:nvGrpSpPr>
          <p:cNvPr id="182" name="Group 181"/>
          <p:cNvGrpSpPr/>
          <p:nvPr/>
        </p:nvGrpSpPr>
        <p:grpSpPr>
          <a:xfrm>
            <a:off x="457200" y="3270361"/>
            <a:ext cx="8229600" cy="1961862"/>
            <a:chOff x="457200" y="3270361"/>
            <a:chExt cx="8229600" cy="1961862"/>
          </a:xfrm>
        </p:grpSpPr>
        <p:grpSp>
          <p:nvGrpSpPr>
            <p:cNvPr id="125" name="Group 124"/>
            <p:cNvGrpSpPr/>
            <p:nvPr/>
          </p:nvGrpSpPr>
          <p:grpSpPr>
            <a:xfrm>
              <a:off x="1416809" y="3779359"/>
              <a:ext cx="7269991" cy="1452864"/>
              <a:chOff x="843791" y="1476163"/>
              <a:chExt cx="7269991" cy="1452864"/>
            </a:xfrm>
          </p:grpSpPr>
          <p:grpSp>
            <p:nvGrpSpPr>
              <p:cNvPr id="126" name="Group 125"/>
              <p:cNvGrpSpPr/>
              <p:nvPr/>
            </p:nvGrpSpPr>
            <p:grpSpPr>
              <a:xfrm>
                <a:off x="958727" y="1537747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48" name="TextBox 147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pampered chef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149" name="Group 148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51" name="Oval 150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52" name="Straight Connector 151"/>
                  <p:cNvCxnSpPr>
                    <a:endCxn id="151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0" name="Straight Connector 149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7" name="Rectangle 126"/>
              <p:cNvSpPr/>
              <p:nvPr/>
            </p:nvSpPr>
            <p:spPr>
              <a:xfrm>
                <a:off x="843791" y="1476163"/>
                <a:ext cx="5238510" cy="466374"/>
              </a:xfrm>
              <a:prstGeom prst="rect">
                <a:avLst/>
              </a:prstGeom>
              <a:solidFill>
                <a:srgbClr val="FFFFFF">
                  <a:alpha val="52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8" name="Group 127"/>
              <p:cNvGrpSpPr/>
              <p:nvPr/>
            </p:nvGrpSpPr>
            <p:grpSpPr>
              <a:xfrm>
                <a:off x="1764323" y="1874204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43" name="TextBox 142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elliptical trainer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144" name="Group 143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46" name="Oval 145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47" name="Straight Connector 146"/>
                  <p:cNvCxnSpPr>
                    <a:endCxn id="146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5" name="Straight Connector 144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9" name="Rectangle 128"/>
              <p:cNvSpPr/>
              <p:nvPr/>
            </p:nvSpPr>
            <p:spPr>
              <a:xfrm>
                <a:off x="1758938" y="1868227"/>
                <a:ext cx="4985230" cy="416331"/>
              </a:xfrm>
              <a:prstGeom prst="rect">
                <a:avLst/>
              </a:prstGeom>
              <a:solidFill>
                <a:srgbClr val="FFFFFF">
                  <a:alpha val="2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/>
              <p:cNvGrpSpPr/>
              <p:nvPr/>
            </p:nvGrpSpPr>
            <p:grpSpPr>
              <a:xfrm>
                <a:off x="2593592" y="2216226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38" name="TextBox 137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404040"/>
                      </a:solidFill>
                    </a:rPr>
                    <a:t>hosting pampered chef</a:t>
                  </a:r>
                  <a:endParaRPr lang="en-US" dirty="0">
                    <a:solidFill>
                      <a:srgbClr val="404040"/>
                    </a:solidFill>
                  </a:endParaRPr>
                </a:p>
              </p:txBody>
            </p:sp>
            <p:grpSp>
              <p:nvGrpSpPr>
                <p:cNvPr id="139" name="Group 138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41" name="Oval 140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42" name="Straight Connector 141"/>
                  <p:cNvCxnSpPr>
                    <a:endCxn id="141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0" name="Straight Connector 139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1" name="Rectangle 130"/>
              <p:cNvSpPr/>
              <p:nvPr/>
            </p:nvSpPr>
            <p:spPr>
              <a:xfrm>
                <a:off x="2593592" y="2216226"/>
                <a:ext cx="4985230" cy="411802"/>
              </a:xfrm>
              <a:prstGeom prst="rect">
                <a:avLst/>
              </a:prstGeom>
              <a:solidFill>
                <a:srgbClr val="FFFFFF">
                  <a:alpha val="1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2" name="Group 131"/>
              <p:cNvGrpSpPr/>
              <p:nvPr/>
            </p:nvGrpSpPr>
            <p:grpSpPr>
              <a:xfrm>
                <a:off x="3369404" y="2559695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33" name="TextBox 132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E46C0A"/>
                      </a:solidFill>
                    </a:rPr>
                    <a:t>elliptical trainer benefits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134" name="Group 133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36" name="Oval 135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37" name="Straight Connector 136"/>
                  <p:cNvCxnSpPr>
                    <a:endCxn id="136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5" name="Straight Connector 134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54" name="TextBox 153"/>
            <p:cNvSpPr txBox="1"/>
            <p:nvPr/>
          </p:nvSpPr>
          <p:spPr>
            <a:xfrm>
              <a:off x="457200" y="3270361"/>
              <a:ext cx="44519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Decay model</a:t>
              </a:r>
              <a:endPara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457200" y="664510"/>
            <a:ext cx="8229600" cy="1886274"/>
            <a:chOff x="457200" y="664510"/>
            <a:chExt cx="8229600" cy="1886274"/>
          </a:xfrm>
        </p:grpSpPr>
        <p:grpSp>
          <p:nvGrpSpPr>
            <p:cNvPr id="123" name="Group 122"/>
            <p:cNvGrpSpPr/>
            <p:nvPr/>
          </p:nvGrpSpPr>
          <p:grpSpPr>
            <a:xfrm>
              <a:off x="1416809" y="1112189"/>
              <a:ext cx="7269991" cy="1438595"/>
              <a:chOff x="843791" y="1490432"/>
              <a:chExt cx="7269991" cy="1438595"/>
            </a:xfrm>
          </p:grpSpPr>
          <p:grpSp>
            <p:nvGrpSpPr>
              <p:cNvPr id="96" name="Group 95"/>
              <p:cNvGrpSpPr/>
              <p:nvPr/>
            </p:nvGrpSpPr>
            <p:grpSpPr>
              <a:xfrm>
                <a:off x="958727" y="1537747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18" name="TextBox 117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pampered chef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119" name="Group 118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21" name="Oval 120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22" name="Straight Connector 121"/>
                  <p:cNvCxnSpPr>
                    <a:endCxn id="121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20" name="Straight Connector 119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7" name="Rectangle 96"/>
              <p:cNvSpPr/>
              <p:nvPr/>
            </p:nvSpPr>
            <p:spPr>
              <a:xfrm>
                <a:off x="843791" y="1490432"/>
                <a:ext cx="5238510" cy="466374"/>
              </a:xfrm>
              <a:prstGeom prst="rect">
                <a:avLst/>
              </a:prstGeom>
              <a:solidFill>
                <a:srgbClr val="FFFFFF">
                  <a:alpha val="7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8" name="Group 97"/>
              <p:cNvGrpSpPr/>
              <p:nvPr/>
            </p:nvGrpSpPr>
            <p:grpSpPr>
              <a:xfrm>
                <a:off x="1764323" y="1874204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13" name="TextBox 112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elliptical trainer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114" name="Group 113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16" name="Oval 115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17" name="Straight Connector 116"/>
                  <p:cNvCxnSpPr>
                    <a:endCxn id="116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5" name="Straight Connector 114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9" name="Rectangle 98"/>
              <p:cNvSpPr/>
              <p:nvPr/>
            </p:nvSpPr>
            <p:spPr>
              <a:xfrm>
                <a:off x="1744667" y="1853959"/>
                <a:ext cx="4985230" cy="466374"/>
              </a:xfrm>
              <a:prstGeom prst="rect">
                <a:avLst/>
              </a:prstGeom>
              <a:solidFill>
                <a:srgbClr val="FFFFFF">
                  <a:alpha val="7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0" name="Group 99"/>
              <p:cNvGrpSpPr/>
              <p:nvPr/>
            </p:nvGrpSpPr>
            <p:grpSpPr>
              <a:xfrm>
                <a:off x="2593592" y="2216226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08" name="TextBox 107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404040"/>
                      </a:solidFill>
                    </a:rPr>
                    <a:t>hosting pampered chef</a:t>
                  </a:r>
                  <a:endParaRPr lang="en-US" dirty="0">
                    <a:solidFill>
                      <a:srgbClr val="404040"/>
                    </a:solidFill>
                  </a:endParaRPr>
                </a:p>
              </p:txBody>
            </p:sp>
            <p:grpSp>
              <p:nvGrpSpPr>
                <p:cNvPr id="109" name="Group 108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11" name="Oval 110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12" name="Straight Connector 111"/>
                  <p:cNvCxnSpPr>
                    <a:endCxn id="111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0" name="Straight Connector 109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1" name="Rectangle 100"/>
              <p:cNvSpPr/>
              <p:nvPr/>
            </p:nvSpPr>
            <p:spPr>
              <a:xfrm>
                <a:off x="2579321" y="2201957"/>
                <a:ext cx="4985230" cy="466374"/>
              </a:xfrm>
              <a:prstGeom prst="rect">
                <a:avLst/>
              </a:prstGeom>
              <a:solidFill>
                <a:srgbClr val="FFFFFF">
                  <a:alpha val="7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2" name="Group 101"/>
              <p:cNvGrpSpPr/>
              <p:nvPr/>
            </p:nvGrpSpPr>
            <p:grpSpPr>
              <a:xfrm>
                <a:off x="3369404" y="2559695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03" name="TextBox 102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E46C0A"/>
                      </a:solidFill>
                    </a:rPr>
                    <a:t>elliptical trainer benefits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104" name="Group 103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06" name="Oval 105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07" name="Straight Connector 106"/>
                  <p:cNvCxnSpPr>
                    <a:endCxn id="106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5" name="Straight Connector 104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4" name="TextBox 123"/>
            <p:cNvSpPr txBox="1"/>
            <p:nvPr/>
          </p:nvSpPr>
          <p:spPr>
            <a:xfrm>
              <a:off x="457200" y="664510"/>
              <a:ext cx="44519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Reference query only</a:t>
              </a:r>
              <a:endPara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56" name="Rectangle 155"/>
          <p:cNvSpPr/>
          <p:nvPr/>
        </p:nvSpPr>
        <p:spPr>
          <a:xfrm>
            <a:off x="4075311" y="2719331"/>
            <a:ext cx="2802766" cy="845218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rgbClr val="FFFFFF"/>
                </a:solidFill>
              </a:rPr>
              <a:t>0.6 	the </a:t>
            </a:r>
            <a:r>
              <a:rPr lang="en-US" sz="1200" dirty="0">
                <a:solidFill>
                  <a:srgbClr val="FFFFFF"/>
                </a:solidFill>
              </a:rPr>
              <a:t>benefits of an elliptical trainer</a:t>
            </a:r>
          </a:p>
          <a:p>
            <a:r>
              <a:rPr lang="en-US" sz="1200" dirty="0" smtClean="0">
                <a:solidFill>
                  <a:srgbClr val="FFFFFF"/>
                </a:solidFill>
              </a:rPr>
              <a:t>0.5	image </a:t>
            </a:r>
            <a:r>
              <a:rPr lang="en-US" sz="1200" dirty="0">
                <a:solidFill>
                  <a:srgbClr val="FFFFFF"/>
                </a:solidFill>
              </a:rPr>
              <a:t>8.0 elliptical trainer</a:t>
            </a:r>
          </a:p>
          <a:p>
            <a:r>
              <a:rPr lang="en-US" sz="1200" dirty="0" smtClean="0">
                <a:solidFill>
                  <a:srgbClr val="FFFFFF"/>
                </a:solidFill>
              </a:rPr>
              <a:t>0.4	total </a:t>
            </a:r>
            <a:r>
              <a:rPr lang="en-US" sz="1200" dirty="0">
                <a:solidFill>
                  <a:srgbClr val="FFFFFF"/>
                </a:solidFill>
              </a:rPr>
              <a:t>trainer pro</a:t>
            </a:r>
          </a:p>
          <a:p>
            <a:r>
              <a:rPr lang="en-US" sz="1200" dirty="0" smtClean="0">
                <a:solidFill>
                  <a:srgbClr val="FFFFFF"/>
                </a:solidFill>
              </a:rPr>
              <a:t>0.4	total </a:t>
            </a:r>
            <a:r>
              <a:rPr lang="en-US" sz="1200" dirty="0">
                <a:solidFill>
                  <a:srgbClr val="FFFFFF"/>
                </a:solidFill>
              </a:rPr>
              <a:t>trainer pro reviews</a:t>
            </a:r>
          </a:p>
        </p:txBody>
      </p:sp>
      <p:grpSp>
        <p:nvGrpSpPr>
          <p:cNvPr id="183" name="Group 182"/>
          <p:cNvGrpSpPr/>
          <p:nvPr/>
        </p:nvGrpSpPr>
        <p:grpSpPr>
          <a:xfrm>
            <a:off x="129706" y="5269826"/>
            <a:ext cx="3577179" cy="1454725"/>
            <a:chOff x="5227296" y="3515858"/>
            <a:chExt cx="3577179" cy="1454725"/>
          </a:xfrm>
        </p:grpSpPr>
        <p:sp>
          <p:nvSpPr>
            <p:cNvPr id="173" name="TextBox 172"/>
            <p:cNvSpPr txBox="1"/>
            <p:nvPr/>
          </p:nvSpPr>
          <p:spPr>
            <a:xfrm>
              <a:off x="8071314" y="4601251"/>
              <a:ext cx="7331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λ</a:t>
              </a:r>
              <a:r>
                <a:rPr lang="en-US" b="1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: 1.0</a:t>
              </a:r>
              <a:endParaRPr lang="en-US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7070985" y="4263925"/>
              <a:ext cx="8890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λ</a:t>
              </a:r>
              <a:r>
                <a:rPr lang="en-US" b="1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: 0.8</a:t>
              </a:r>
              <a:endParaRPr lang="en-US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6167801" y="3905860"/>
              <a:ext cx="8384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λ</a:t>
              </a:r>
              <a:r>
                <a:rPr lang="en-US" b="1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: 0.6</a:t>
              </a:r>
              <a:endParaRPr lang="en-US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5227296" y="3515858"/>
              <a:ext cx="8178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λ</a:t>
              </a:r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: </a:t>
              </a:r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0.4</a:t>
              </a:r>
              <a:endParaRPr lang="en-US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5811637" y="5552951"/>
            <a:ext cx="3162945" cy="845218"/>
            <a:chOff x="5811637" y="5942445"/>
            <a:chExt cx="3162945" cy="845218"/>
          </a:xfrm>
        </p:grpSpPr>
        <p:sp>
          <p:nvSpPr>
            <p:cNvPr id="172" name="Rectangle 171"/>
            <p:cNvSpPr/>
            <p:nvPr/>
          </p:nvSpPr>
          <p:spPr>
            <a:xfrm>
              <a:off x="6229660" y="5942445"/>
              <a:ext cx="2744922" cy="845218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0.2	elliptical trainer </a:t>
              </a:r>
              <a:r>
                <a:rPr lang="en-US" sz="1200" dirty="0" err="1" smtClean="0">
                  <a:solidFill>
                    <a:srgbClr val="FFFFFF"/>
                  </a:solidFill>
                </a:rPr>
                <a:t>vs</a:t>
              </a:r>
              <a:r>
                <a:rPr lang="en-US" sz="1200" dirty="0" smtClean="0">
                  <a:solidFill>
                    <a:srgbClr val="FFFFFF"/>
                  </a:solidFill>
                </a:rPr>
                <a:t> treadmill</a:t>
              </a:r>
            </a:p>
            <a:p>
              <a:r>
                <a:rPr lang="en-US" sz="1200" dirty="0" smtClean="0">
                  <a:solidFill>
                    <a:srgbClr val="FFFFFF"/>
                  </a:solidFill>
                </a:rPr>
                <a:t>0.2 	the </a:t>
              </a:r>
              <a:r>
                <a:rPr lang="en-US" sz="1200" dirty="0">
                  <a:solidFill>
                    <a:srgbClr val="FFFFFF"/>
                  </a:solidFill>
                </a:rPr>
                <a:t>benefits of an elliptical trainer</a:t>
              </a:r>
            </a:p>
            <a:p>
              <a:r>
                <a:rPr lang="en-US" sz="1200" dirty="0" smtClean="0">
                  <a:solidFill>
                    <a:srgbClr val="FFFFFF"/>
                  </a:solidFill>
                </a:rPr>
                <a:t>0.1	total </a:t>
              </a:r>
              <a:r>
                <a:rPr lang="en-US" sz="1200" dirty="0">
                  <a:solidFill>
                    <a:srgbClr val="FFFFFF"/>
                  </a:solidFill>
                </a:rPr>
                <a:t>trainer pro</a:t>
              </a:r>
            </a:p>
            <a:p>
              <a:r>
                <a:rPr lang="en-US" sz="1200" dirty="0" smtClean="0">
                  <a:solidFill>
                    <a:srgbClr val="FFFFFF"/>
                  </a:solidFill>
                </a:rPr>
                <a:t>0.1	</a:t>
              </a:r>
              <a:r>
                <a:rPr lang="en-US" sz="1200" dirty="0" err="1" smtClean="0">
                  <a:solidFill>
                    <a:srgbClr val="FFFFFF"/>
                  </a:solidFill>
                </a:rPr>
                <a:t>orbitrek</a:t>
              </a:r>
              <a:r>
                <a:rPr lang="en-US" sz="1200" dirty="0" smtClean="0">
                  <a:solidFill>
                    <a:srgbClr val="FFFFFF"/>
                  </a:solidFill>
                </a:rPr>
                <a:t> elliptical trainer</a:t>
              </a:r>
              <a:endParaRPr lang="en-US" sz="1200" dirty="0">
                <a:solidFill>
                  <a:srgbClr val="FFFFFF"/>
                </a:solidFill>
              </a:endParaRPr>
            </a:p>
          </p:txBody>
        </p:sp>
        <p:sp>
          <p:nvSpPr>
            <p:cNvPr id="180" name="Right Arrow 179"/>
            <p:cNvSpPr/>
            <p:nvPr/>
          </p:nvSpPr>
          <p:spPr>
            <a:xfrm>
              <a:off x="5811637" y="6175781"/>
              <a:ext cx="336724" cy="379436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2" name="Slide Number Placeholder 1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13B4-D034-224F-8DE8-88A7C255BE18}" type="slidenum">
              <a:rPr lang="en-US" smtClean="0"/>
              <a:t>10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2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1252994"/>
              </p:ext>
            </p:extLst>
          </p:nvPr>
        </p:nvGraphicFramePr>
        <p:xfrm>
          <a:off x="2945901" y="2460056"/>
          <a:ext cx="3330222" cy="13208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370667"/>
                <a:gridCol w="9595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Model</a:t>
                      </a:r>
                      <a:endParaRPr lang="en-US" sz="1600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Uses context?</a:t>
                      </a:r>
                      <a:endParaRPr lang="en-US" sz="1600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Reference query only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ym typeface="Zapf Dingbats"/>
                        </a:rPr>
                        <a:t>✔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057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67326"/>
            <a:ext cx="8229600" cy="1143000"/>
          </a:xfrm>
        </p:spPr>
        <p:txBody>
          <a:bodyPr/>
          <a:lstStyle/>
          <a:p>
            <a:r>
              <a:rPr lang="en-US" dirty="0" smtClean="0"/>
              <a:t>Task-aware models</a:t>
            </a:r>
            <a:endParaRPr lang="en-US" dirty="0"/>
          </a:p>
        </p:txBody>
      </p:sp>
      <p:grpSp>
        <p:nvGrpSpPr>
          <p:cNvPr id="64" name="Group 63"/>
          <p:cNvGrpSpPr/>
          <p:nvPr/>
        </p:nvGrpSpPr>
        <p:grpSpPr>
          <a:xfrm>
            <a:off x="1259020" y="1225951"/>
            <a:ext cx="7269991" cy="1452864"/>
            <a:chOff x="843791" y="1476163"/>
            <a:chExt cx="7269991" cy="1452864"/>
          </a:xfrm>
        </p:grpSpPr>
        <p:grpSp>
          <p:nvGrpSpPr>
            <p:cNvPr id="66" name="Group 65"/>
            <p:cNvGrpSpPr/>
            <p:nvPr/>
          </p:nvGrpSpPr>
          <p:grpSpPr>
            <a:xfrm>
              <a:off x="958727" y="1537747"/>
              <a:ext cx="4744378" cy="369332"/>
              <a:chOff x="1693756" y="1814115"/>
              <a:chExt cx="4744378" cy="369332"/>
            </a:xfrm>
          </p:grpSpPr>
          <p:sp>
            <p:nvSpPr>
              <p:cNvPr id="88" name="TextBox 87"/>
              <p:cNvSpPr txBox="1"/>
              <p:nvPr/>
            </p:nvSpPr>
            <p:spPr>
              <a:xfrm>
                <a:off x="1693756" y="1814115"/>
                <a:ext cx="4744378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pampered chef</a:t>
                </a:r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grpSp>
            <p:nvGrpSpPr>
              <p:cNvPr id="89" name="Group 88"/>
              <p:cNvGrpSpPr/>
              <p:nvPr/>
            </p:nvGrpSpPr>
            <p:grpSpPr>
              <a:xfrm>
                <a:off x="6129267" y="1908368"/>
                <a:ext cx="195376" cy="184351"/>
                <a:chOff x="7015403" y="1630050"/>
                <a:chExt cx="195376" cy="184351"/>
              </a:xfrm>
              <a:effectLst/>
            </p:grpSpPr>
            <p:sp>
              <p:nvSpPr>
                <p:cNvPr id="91" name="Oval 90"/>
                <p:cNvSpPr/>
                <p:nvPr/>
              </p:nvSpPr>
              <p:spPr>
                <a:xfrm>
                  <a:off x="7105161" y="1630050"/>
                  <a:ext cx="105618" cy="105618"/>
                </a:xfrm>
                <a:prstGeom prst="ellipse">
                  <a:avLst/>
                </a:prstGeom>
                <a:noFill/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2" name="Straight Connector 91"/>
                <p:cNvCxnSpPr>
                  <a:endCxn id="91" idx="3"/>
                </p:cNvCxnSpPr>
                <p:nvPr/>
              </p:nvCxnSpPr>
              <p:spPr>
                <a:xfrm flipV="1">
                  <a:off x="7015403" y="1720201"/>
                  <a:ext cx="105225" cy="94200"/>
                </a:xfrm>
                <a:prstGeom prst="line">
                  <a:avLst/>
                </a:prstGeom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0" name="Straight Connector 89"/>
              <p:cNvCxnSpPr/>
              <p:nvPr/>
            </p:nvCxnSpPr>
            <p:spPr>
              <a:xfrm flipV="1">
                <a:off x="5987919" y="1882448"/>
                <a:ext cx="0" cy="240520"/>
              </a:xfrm>
              <a:prstGeom prst="line">
                <a:avLst/>
              </a:prstGeom>
              <a:ln w="12700" cmpd="sng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Rectangle 66"/>
            <p:cNvSpPr/>
            <p:nvPr/>
          </p:nvSpPr>
          <p:spPr>
            <a:xfrm>
              <a:off x="843791" y="1476163"/>
              <a:ext cx="5238510" cy="466374"/>
            </a:xfrm>
            <a:prstGeom prst="rect">
              <a:avLst/>
            </a:prstGeom>
            <a:solidFill>
              <a:srgbClr val="FFFFFF">
                <a:alpha val="52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1764323" y="1874204"/>
              <a:ext cx="4744378" cy="369332"/>
              <a:chOff x="1693756" y="1814115"/>
              <a:chExt cx="4744378" cy="369332"/>
            </a:xfrm>
          </p:grpSpPr>
          <p:sp>
            <p:nvSpPr>
              <p:cNvPr id="83" name="TextBox 82"/>
              <p:cNvSpPr txBox="1"/>
              <p:nvPr/>
            </p:nvSpPr>
            <p:spPr>
              <a:xfrm>
                <a:off x="1693756" y="1814115"/>
                <a:ext cx="4744378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elliptical trainer</a:t>
                </a:r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grpSp>
            <p:nvGrpSpPr>
              <p:cNvPr id="84" name="Group 83"/>
              <p:cNvGrpSpPr/>
              <p:nvPr/>
            </p:nvGrpSpPr>
            <p:grpSpPr>
              <a:xfrm>
                <a:off x="6129267" y="1908368"/>
                <a:ext cx="195376" cy="184351"/>
                <a:chOff x="7015403" y="1630050"/>
                <a:chExt cx="195376" cy="184351"/>
              </a:xfrm>
              <a:effectLst/>
            </p:grpSpPr>
            <p:sp>
              <p:nvSpPr>
                <p:cNvPr id="86" name="Oval 85"/>
                <p:cNvSpPr/>
                <p:nvPr/>
              </p:nvSpPr>
              <p:spPr>
                <a:xfrm>
                  <a:off x="7105161" y="1630050"/>
                  <a:ext cx="105618" cy="105618"/>
                </a:xfrm>
                <a:prstGeom prst="ellipse">
                  <a:avLst/>
                </a:prstGeom>
                <a:noFill/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7" name="Straight Connector 86"/>
                <p:cNvCxnSpPr>
                  <a:endCxn id="86" idx="3"/>
                </p:cNvCxnSpPr>
                <p:nvPr/>
              </p:nvCxnSpPr>
              <p:spPr>
                <a:xfrm flipV="1">
                  <a:off x="7015403" y="1720201"/>
                  <a:ext cx="105225" cy="94200"/>
                </a:xfrm>
                <a:prstGeom prst="line">
                  <a:avLst/>
                </a:prstGeom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5" name="Straight Connector 84"/>
              <p:cNvCxnSpPr/>
              <p:nvPr/>
            </p:nvCxnSpPr>
            <p:spPr>
              <a:xfrm flipV="1">
                <a:off x="5987919" y="1882448"/>
                <a:ext cx="0" cy="240520"/>
              </a:xfrm>
              <a:prstGeom prst="line">
                <a:avLst/>
              </a:prstGeom>
              <a:ln w="12700" cmpd="sng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9" name="Rectangle 68"/>
            <p:cNvSpPr/>
            <p:nvPr/>
          </p:nvSpPr>
          <p:spPr>
            <a:xfrm>
              <a:off x="1758938" y="1868228"/>
              <a:ext cx="4985230" cy="466374"/>
            </a:xfrm>
            <a:prstGeom prst="rect">
              <a:avLst/>
            </a:prstGeom>
            <a:solidFill>
              <a:srgbClr val="FFFFFF">
                <a:alpha val="2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2593592" y="2216226"/>
              <a:ext cx="4744378" cy="369332"/>
              <a:chOff x="1693756" y="1814115"/>
              <a:chExt cx="4744378" cy="369332"/>
            </a:xfrm>
          </p:grpSpPr>
          <p:sp>
            <p:nvSpPr>
              <p:cNvPr id="78" name="TextBox 77"/>
              <p:cNvSpPr txBox="1"/>
              <p:nvPr/>
            </p:nvSpPr>
            <p:spPr>
              <a:xfrm>
                <a:off x="1693756" y="1814115"/>
                <a:ext cx="4744378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404040"/>
                    </a:solidFill>
                  </a:rPr>
                  <a:t>hosting pampered chef</a:t>
                </a:r>
                <a:endParaRPr lang="en-US" dirty="0">
                  <a:solidFill>
                    <a:srgbClr val="404040"/>
                  </a:solidFill>
                </a:endParaRPr>
              </a:p>
            </p:txBody>
          </p:sp>
          <p:grpSp>
            <p:nvGrpSpPr>
              <p:cNvPr id="79" name="Group 78"/>
              <p:cNvGrpSpPr/>
              <p:nvPr/>
            </p:nvGrpSpPr>
            <p:grpSpPr>
              <a:xfrm>
                <a:off x="6129267" y="1908368"/>
                <a:ext cx="195376" cy="184351"/>
                <a:chOff x="7015403" y="1630050"/>
                <a:chExt cx="195376" cy="184351"/>
              </a:xfrm>
              <a:effectLst/>
            </p:grpSpPr>
            <p:sp>
              <p:nvSpPr>
                <p:cNvPr id="81" name="Oval 80"/>
                <p:cNvSpPr/>
                <p:nvPr/>
              </p:nvSpPr>
              <p:spPr>
                <a:xfrm>
                  <a:off x="7105161" y="1630050"/>
                  <a:ext cx="105618" cy="105618"/>
                </a:xfrm>
                <a:prstGeom prst="ellipse">
                  <a:avLst/>
                </a:prstGeom>
                <a:noFill/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2" name="Straight Connector 81"/>
                <p:cNvCxnSpPr>
                  <a:endCxn id="81" idx="3"/>
                </p:cNvCxnSpPr>
                <p:nvPr/>
              </p:nvCxnSpPr>
              <p:spPr>
                <a:xfrm flipV="1">
                  <a:off x="7015403" y="1720201"/>
                  <a:ext cx="105225" cy="94200"/>
                </a:xfrm>
                <a:prstGeom prst="line">
                  <a:avLst/>
                </a:prstGeom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0" name="Straight Connector 79"/>
              <p:cNvCxnSpPr/>
              <p:nvPr/>
            </p:nvCxnSpPr>
            <p:spPr>
              <a:xfrm flipV="1">
                <a:off x="5987919" y="1882448"/>
                <a:ext cx="0" cy="240520"/>
              </a:xfrm>
              <a:prstGeom prst="line">
                <a:avLst/>
              </a:prstGeom>
              <a:ln w="12700" cmpd="sng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" name="Rectangle 70"/>
            <p:cNvSpPr/>
            <p:nvPr/>
          </p:nvSpPr>
          <p:spPr>
            <a:xfrm>
              <a:off x="2593592" y="2216226"/>
              <a:ext cx="4985230" cy="466374"/>
            </a:xfrm>
            <a:prstGeom prst="rect">
              <a:avLst/>
            </a:prstGeom>
            <a:solidFill>
              <a:srgbClr val="FFFFFF">
                <a:alpha val="1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3369404" y="2559695"/>
              <a:ext cx="4744378" cy="369332"/>
              <a:chOff x="1693756" y="1814115"/>
              <a:chExt cx="4744378" cy="369332"/>
            </a:xfrm>
          </p:grpSpPr>
          <p:sp>
            <p:nvSpPr>
              <p:cNvPr id="73" name="TextBox 72"/>
              <p:cNvSpPr txBox="1"/>
              <p:nvPr/>
            </p:nvSpPr>
            <p:spPr>
              <a:xfrm>
                <a:off x="1693756" y="1814115"/>
                <a:ext cx="4744378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E46C0A"/>
                    </a:solidFill>
                  </a:rPr>
                  <a:t>elliptical trainer benefits</a:t>
                </a:r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grpSp>
            <p:nvGrpSpPr>
              <p:cNvPr id="74" name="Group 73"/>
              <p:cNvGrpSpPr/>
              <p:nvPr/>
            </p:nvGrpSpPr>
            <p:grpSpPr>
              <a:xfrm>
                <a:off x="6129267" y="1908368"/>
                <a:ext cx="195376" cy="184351"/>
                <a:chOff x="7015403" y="1630050"/>
                <a:chExt cx="195376" cy="184351"/>
              </a:xfrm>
              <a:effectLst/>
            </p:grpSpPr>
            <p:sp>
              <p:nvSpPr>
                <p:cNvPr id="76" name="Oval 75"/>
                <p:cNvSpPr/>
                <p:nvPr/>
              </p:nvSpPr>
              <p:spPr>
                <a:xfrm>
                  <a:off x="7105161" y="1630050"/>
                  <a:ext cx="105618" cy="105618"/>
                </a:xfrm>
                <a:prstGeom prst="ellipse">
                  <a:avLst/>
                </a:prstGeom>
                <a:noFill/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7" name="Straight Connector 76"/>
                <p:cNvCxnSpPr>
                  <a:endCxn id="76" idx="3"/>
                </p:cNvCxnSpPr>
                <p:nvPr/>
              </p:nvCxnSpPr>
              <p:spPr>
                <a:xfrm flipV="1">
                  <a:off x="7015403" y="1720201"/>
                  <a:ext cx="105225" cy="94200"/>
                </a:xfrm>
                <a:prstGeom prst="line">
                  <a:avLst/>
                </a:prstGeom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5" name="Straight Connector 74"/>
              <p:cNvCxnSpPr/>
              <p:nvPr/>
            </p:nvCxnSpPr>
            <p:spPr>
              <a:xfrm flipV="1">
                <a:off x="5987919" y="1882448"/>
                <a:ext cx="0" cy="240520"/>
              </a:xfrm>
              <a:prstGeom prst="line">
                <a:avLst/>
              </a:prstGeom>
              <a:ln w="12700" cmpd="sng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5" name="TextBox 64"/>
          <p:cNvSpPr txBox="1"/>
          <p:nvPr/>
        </p:nvSpPr>
        <p:spPr>
          <a:xfrm>
            <a:off x="299411" y="716953"/>
            <a:ext cx="4451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Hard task threshold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model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36" name="Group 135"/>
          <p:cNvGrpSpPr/>
          <p:nvPr/>
        </p:nvGrpSpPr>
        <p:grpSpPr>
          <a:xfrm>
            <a:off x="1257643" y="1246059"/>
            <a:ext cx="7269991" cy="1438595"/>
            <a:chOff x="457200" y="3062459"/>
            <a:chExt cx="7269991" cy="1438595"/>
          </a:xfrm>
        </p:grpSpPr>
        <p:grpSp>
          <p:nvGrpSpPr>
            <p:cNvPr id="109" name="Group 108"/>
            <p:cNvGrpSpPr/>
            <p:nvPr/>
          </p:nvGrpSpPr>
          <p:grpSpPr>
            <a:xfrm>
              <a:off x="572136" y="3109774"/>
              <a:ext cx="4744378" cy="369332"/>
              <a:chOff x="1693756" y="1814115"/>
              <a:chExt cx="4744378" cy="369332"/>
            </a:xfrm>
          </p:grpSpPr>
          <p:sp>
            <p:nvSpPr>
              <p:cNvPr id="131" name="TextBox 130"/>
              <p:cNvSpPr txBox="1"/>
              <p:nvPr/>
            </p:nvSpPr>
            <p:spPr>
              <a:xfrm>
                <a:off x="1693756" y="1814115"/>
                <a:ext cx="4744378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pampered chef</a:t>
                </a:r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grpSp>
            <p:nvGrpSpPr>
              <p:cNvPr id="132" name="Group 131"/>
              <p:cNvGrpSpPr/>
              <p:nvPr/>
            </p:nvGrpSpPr>
            <p:grpSpPr>
              <a:xfrm>
                <a:off x="6129267" y="1908368"/>
                <a:ext cx="195376" cy="184351"/>
                <a:chOff x="7015403" y="1630050"/>
                <a:chExt cx="195376" cy="184351"/>
              </a:xfrm>
              <a:effectLst/>
            </p:grpSpPr>
            <p:sp>
              <p:nvSpPr>
                <p:cNvPr id="134" name="Oval 133"/>
                <p:cNvSpPr/>
                <p:nvPr/>
              </p:nvSpPr>
              <p:spPr>
                <a:xfrm>
                  <a:off x="7105161" y="1630050"/>
                  <a:ext cx="105618" cy="105618"/>
                </a:xfrm>
                <a:prstGeom prst="ellipse">
                  <a:avLst/>
                </a:prstGeom>
                <a:noFill/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5" name="Straight Connector 134"/>
                <p:cNvCxnSpPr>
                  <a:endCxn id="134" idx="3"/>
                </p:cNvCxnSpPr>
                <p:nvPr/>
              </p:nvCxnSpPr>
              <p:spPr>
                <a:xfrm flipV="1">
                  <a:off x="7015403" y="1720201"/>
                  <a:ext cx="105225" cy="94200"/>
                </a:xfrm>
                <a:prstGeom prst="line">
                  <a:avLst/>
                </a:prstGeom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3" name="Straight Connector 132"/>
              <p:cNvCxnSpPr/>
              <p:nvPr/>
            </p:nvCxnSpPr>
            <p:spPr>
              <a:xfrm flipV="1">
                <a:off x="5987919" y="1882448"/>
                <a:ext cx="0" cy="240520"/>
              </a:xfrm>
              <a:prstGeom prst="line">
                <a:avLst/>
              </a:prstGeom>
              <a:ln w="12700" cmpd="sng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0" name="Rectangle 109"/>
            <p:cNvSpPr/>
            <p:nvPr/>
          </p:nvSpPr>
          <p:spPr>
            <a:xfrm>
              <a:off x="457200" y="3062459"/>
              <a:ext cx="5238510" cy="466374"/>
            </a:xfrm>
            <a:prstGeom prst="rect">
              <a:avLst/>
            </a:prstGeom>
            <a:solidFill>
              <a:srgbClr val="FFFFFF">
                <a:alpha val="7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3" name="Group 112"/>
            <p:cNvGrpSpPr/>
            <p:nvPr/>
          </p:nvGrpSpPr>
          <p:grpSpPr>
            <a:xfrm>
              <a:off x="2207001" y="3788253"/>
              <a:ext cx="4744378" cy="369332"/>
              <a:chOff x="1693756" y="1814115"/>
              <a:chExt cx="4744378" cy="369332"/>
            </a:xfrm>
          </p:grpSpPr>
          <p:sp>
            <p:nvSpPr>
              <p:cNvPr id="121" name="TextBox 120"/>
              <p:cNvSpPr txBox="1"/>
              <p:nvPr/>
            </p:nvSpPr>
            <p:spPr>
              <a:xfrm>
                <a:off x="1693756" y="1814115"/>
                <a:ext cx="4744378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404040"/>
                    </a:solidFill>
                  </a:rPr>
                  <a:t>hosting pampered chef</a:t>
                </a:r>
                <a:endParaRPr lang="en-US" dirty="0">
                  <a:solidFill>
                    <a:srgbClr val="404040"/>
                  </a:solidFill>
                </a:endParaRPr>
              </a:p>
            </p:txBody>
          </p:sp>
          <p:grpSp>
            <p:nvGrpSpPr>
              <p:cNvPr id="122" name="Group 121"/>
              <p:cNvGrpSpPr/>
              <p:nvPr/>
            </p:nvGrpSpPr>
            <p:grpSpPr>
              <a:xfrm>
                <a:off x="6129267" y="1908368"/>
                <a:ext cx="195376" cy="184351"/>
                <a:chOff x="7015403" y="1630050"/>
                <a:chExt cx="195376" cy="184351"/>
              </a:xfrm>
              <a:effectLst/>
            </p:grpSpPr>
            <p:sp>
              <p:nvSpPr>
                <p:cNvPr id="124" name="Oval 123"/>
                <p:cNvSpPr/>
                <p:nvPr/>
              </p:nvSpPr>
              <p:spPr>
                <a:xfrm>
                  <a:off x="7105161" y="1630050"/>
                  <a:ext cx="105618" cy="105618"/>
                </a:xfrm>
                <a:prstGeom prst="ellipse">
                  <a:avLst/>
                </a:prstGeom>
                <a:noFill/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5" name="Straight Connector 124"/>
                <p:cNvCxnSpPr>
                  <a:endCxn id="124" idx="3"/>
                </p:cNvCxnSpPr>
                <p:nvPr/>
              </p:nvCxnSpPr>
              <p:spPr>
                <a:xfrm flipV="1">
                  <a:off x="7015403" y="1720201"/>
                  <a:ext cx="105225" cy="94200"/>
                </a:xfrm>
                <a:prstGeom prst="line">
                  <a:avLst/>
                </a:prstGeom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3" name="Straight Connector 122"/>
              <p:cNvCxnSpPr/>
              <p:nvPr/>
            </p:nvCxnSpPr>
            <p:spPr>
              <a:xfrm flipV="1">
                <a:off x="5987919" y="1882448"/>
                <a:ext cx="0" cy="240520"/>
              </a:xfrm>
              <a:prstGeom prst="line">
                <a:avLst/>
              </a:prstGeom>
              <a:ln w="12700" cmpd="sng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4" name="Rectangle 113"/>
            <p:cNvSpPr/>
            <p:nvPr/>
          </p:nvSpPr>
          <p:spPr>
            <a:xfrm>
              <a:off x="2178459" y="3773984"/>
              <a:ext cx="4985230" cy="466374"/>
            </a:xfrm>
            <a:prstGeom prst="rect">
              <a:avLst/>
            </a:prstGeom>
            <a:solidFill>
              <a:srgbClr val="FFFFFF">
                <a:alpha val="7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5" name="Group 114"/>
            <p:cNvGrpSpPr/>
            <p:nvPr/>
          </p:nvGrpSpPr>
          <p:grpSpPr>
            <a:xfrm>
              <a:off x="2982813" y="4131722"/>
              <a:ext cx="4744378" cy="369332"/>
              <a:chOff x="1693756" y="1814115"/>
              <a:chExt cx="4744378" cy="369332"/>
            </a:xfrm>
          </p:grpSpPr>
          <p:sp>
            <p:nvSpPr>
              <p:cNvPr id="116" name="TextBox 115"/>
              <p:cNvSpPr txBox="1"/>
              <p:nvPr/>
            </p:nvSpPr>
            <p:spPr>
              <a:xfrm>
                <a:off x="1693756" y="1814115"/>
                <a:ext cx="4744378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E46C0A"/>
                    </a:solidFill>
                  </a:rPr>
                  <a:t>elliptical trainer benefits</a:t>
                </a:r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grpSp>
            <p:nvGrpSpPr>
              <p:cNvPr id="117" name="Group 116"/>
              <p:cNvGrpSpPr/>
              <p:nvPr/>
            </p:nvGrpSpPr>
            <p:grpSpPr>
              <a:xfrm>
                <a:off x="6129267" y="1908368"/>
                <a:ext cx="195376" cy="184351"/>
                <a:chOff x="7015403" y="1630050"/>
                <a:chExt cx="195376" cy="184351"/>
              </a:xfrm>
              <a:effectLst/>
            </p:grpSpPr>
            <p:sp>
              <p:nvSpPr>
                <p:cNvPr id="119" name="Oval 118"/>
                <p:cNvSpPr/>
                <p:nvPr/>
              </p:nvSpPr>
              <p:spPr>
                <a:xfrm>
                  <a:off x="7105161" y="1630050"/>
                  <a:ext cx="105618" cy="105618"/>
                </a:xfrm>
                <a:prstGeom prst="ellipse">
                  <a:avLst/>
                </a:prstGeom>
                <a:noFill/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0" name="Straight Connector 119"/>
                <p:cNvCxnSpPr>
                  <a:endCxn id="119" idx="3"/>
                </p:cNvCxnSpPr>
                <p:nvPr/>
              </p:nvCxnSpPr>
              <p:spPr>
                <a:xfrm flipV="1">
                  <a:off x="7015403" y="1720201"/>
                  <a:ext cx="105225" cy="94200"/>
                </a:xfrm>
                <a:prstGeom prst="line">
                  <a:avLst/>
                </a:prstGeom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8" name="Straight Connector 117"/>
              <p:cNvCxnSpPr/>
              <p:nvPr/>
            </p:nvCxnSpPr>
            <p:spPr>
              <a:xfrm flipV="1">
                <a:off x="5987919" y="1882448"/>
                <a:ext cx="0" cy="240520"/>
              </a:xfrm>
              <a:prstGeom prst="line">
                <a:avLst/>
              </a:prstGeom>
              <a:ln w="12700" cmpd="sng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1" name="Group 110"/>
            <p:cNvGrpSpPr/>
            <p:nvPr/>
          </p:nvGrpSpPr>
          <p:grpSpPr>
            <a:xfrm>
              <a:off x="1377732" y="3446231"/>
              <a:ext cx="4744378" cy="369332"/>
              <a:chOff x="1693756" y="1814115"/>
              <a:chExt cx="4744378" cy="369332"/>
            </a:xfrm>
          </p:grpSpPr>
          <p:sp>
            <p:nvSpPr>
              <p:cNvPr id="126" name="TextBox 125"/>
              <p:cNvSpPr txBox="1"/>
              <p:nvPr/>
            </p:nvSpPr>
            <p:spPr>
              <a:xfrm>
                <a:off x="1693756" y="1814115"/>
                <a:ext cx="4744378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elliptical trainer</a:t>
                </a:r>
                <a:endParaRPr 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grpSp>
            <p:nvGrpSpPr>
              <p:cNvPr id="127" name="Group 126"/>
              <p:cNvGrpSpPr/>
              <p:nvPr/>
            </p:nvGrpSpPr>
            <p:grpSpPr>
              <a:xfrm>
                <a:off x="6129267" y="1908368"/>
                <a:ext cx="195376" cy="184351"/>
                <a:chOff x="7015403" y="1630050"/>
                <a:chExt cx="195376" cy="184351"/>
              </a:xfrm>
              <a:effectLst/>
            </p:grpSpPr>
            <p:sp>
              <p:nvSpPr>
                <p:cNvPr id="129" name="Oval 128"/>
                <p:cNvSpPr/>
                <p:nvPr/>
              </p:nvSpPr>
              <p:spPr>
                <a:xfrm>
                  <a:off x="7105161" y="1630050"/>
                  <a:ext cx="105618" cy="105618"/>
                </a:xfrm>
                <a:prstGeom prst="ellipse">
                  <a:avLst/>
                </a:prstGeom>
                <a:noFill/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0" name="Straight Connector 129"/>
                <p:cNvCxnSpPr>
                  <a:endCxn id="129" idx="3"/>
                </p:cNvCxnSpPr>
                <p:nvPr/>
              </p:nvCxnSpPr>
              <p:spPr>
                <a:xfrm flipV="1">
                  <a:off x="7015403" y="1720201"/>
                  <a:ext cx="105225" cy="94200"/>
                </a:xfrm>
                <a:prstGeom prst="line">
                  <a:avLst/>
                </a:prstGeom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8" name="Straight Connector 127"/>
              <p:cNvCxnSpPr/>
              <p:nvPr/>
            </p:nvCxnSpPr>
            <p:spPr>
              <a:xfrm flipV="1">
                <a:off x="5987919" y="1882448"/>
                <a:ext cx="0" cy="240520"/>
              </a:xfrm>
              <a:prstGeom prst="line">
                <a:avLst/>
              </a:prstGeom>
              <a:ln w="12700" cmpd="sng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" name="Rectangle 111"/>
            <p:cNvSpPr/>
            <p:nvPr/>
          </p:nvSpPr>
          <p:spPr>
            <a:xfrm>
              <a:off x="1344646" y="3425833"/>
              <a:ext cx="4778842" cy="466374"/>
            </a:xfrm>
            <a:prstGeom prst="rect">
              <a:avLst/>
            </a:prstGeom>
            <a:solidFill>
              <a:srgbClr val="FFFFFF">
                <a:alpha val="1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5666742" y="1567850"/>
            <a:ext cx="2327309" cy="1092321"/>
            <a:chOff x="5824531" y="4149796"/>
            <a:chExt cx="2327309" cy="1092321"/>
          </a:xfrm>
        </p:grpSpPr>
        <p:sp>
          <p:nvSpPr>
            <p:cNvPr id="94" name="TextBox 93"/>
            <p:cNvSpPr txBox="1"/>
            <p:nvPr/>
          </p:nvSpPr>
          <p:spPr>
            <a:xfrm>
              <a:off x="7317186" y="4872785"/>
              <a:ext cx="8346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λ</a:t>
              </a:r>
              <a:r>
                <a:rPr lang="en-US" b="1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: 1.0</a:t>
              </a:r>
              <a:endParaRPr lang="en-US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824531" y="4149796"/>
              <a:ext cx="7414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λ</a:t>
              </a:r>
              <a:r>
                <a:rPr lang="en-US" b="1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: 0.8</a:t>
              </a:r>
              <a:endParaRPr lang="en-US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299411" y="3511462"/>
            <a:ext cx="8229600" cy="1981840"/>
            <a:chOff x="299411" y="3511462"/>
            <a:chExt cx="8229600" cy="1981840"/>
          </a:xfrm>
        </p:grpSpPr>
        <p:grpSp>
          <p:nvGrpSpPr>
            <p:cNvPr id="166" name="Group 165"/>
            <p:cNvGrpSpPr/>
            <p:nvPr/>
          </p:nvGrpSpPr>
          <p:grpSpPr>
            <a:xfrm>
              <a:off x="1259020" y="4020460"/>
              <a:ext cx="7269991" cy="1452864"/>
              <a:chOff x="843791" y="1476163"/>
              <a:chExt cx="7269991" cy="1452864"/>
            </a:xfrm>
          </p:grpSpPr>
          <p:grpSp>
            <p:nvGrpSpPr>
              <p:cNvPr id="167" name="Group 166"/>
              <p:cNvGrpSpPr/>
              <p:nvPr/>
            </p:nvGrpSpPr>
            <p:grpSpPr>
              <a:xfrm>
                <a:off x="958727" y="1537747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89" name="TextBox 188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pampered chef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190" name="Group 189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92" name="Oval 191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93" name="Straight Connector 192"/>
                  <p:cNvCxnSpPr>
                    <a:endCxn id="192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91" name="Straight Connector 190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8" name="Rectangle 167"/>
              <p:cNvSpPr/>
              <p:nvPr/>
            </p:nvSpPr>
            <p:spPr>
              <a:xfrm>
                <a:off x="843791" y="1476163"/>
                <a:ext cx="5238510" cy="466374"/>
              </a:xfrm>
              <a:prstGeom prst="rect">
                <a:avLst/>
              </a:prstGeom>
              <a:solidFill>
                <a:srgbClr val="FFFFFF">
                  <a:alpha val="52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9" name="Group 168"/>
              <p:cNvGrpSpPr/>
              <p:nvPr/>
            </p:nvGrpSpPr>
            <p:grpSpPr>
              <a:xfrm>
                <a:off x="1764323" y="1874204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84" name="TextBox 183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elliptical trainer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185" name="Group 184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87" name="Oval 186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88" name="Straight Connector 187"/>
                  <p:cNvCxnSpPr>
                    <a:endCxn id="187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86" name="Straight Connector 185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0" name="Rectangle 169"/>
              <p:cNvSpPr/>
              <p:nvPr/>
            </p:nvSpPr>
            <p:spPr>
              <a:xfrm>
                <a:off x="1758938" y="1868228"/>
                <a:ext cx="4985230" cy="466374"/>
              </a:xfrm>
              <a:prstGeom prst="rect">
                <a:avLst/>
              </a:prstGeom>
              <a:solidFill>
                <a:srgbClr val="FFFFFF">
                  <a:alpha val="2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1" name="Group 170"/>
              <p:cNvGrpSpPr/>
              <p:nvPr/>
            </p:nvGrpSpPr>
            <p:grpSpPr>
              <a:xfrm>
                <a:off x="2593592" y="2216226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79" name="TextBox 178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404040"/>
                      </a:solidFill>
                    </a:rPr>
                    <a:t>hosting pampered chef</a:t>
                  </a:r>
                  <a:endParaRPr lang="en-US" dirty="0">
                    <a:solidFill>
                      <a:srgbClr val="404040"/>
                    </a:solidFill>
                  </a:endParaRPr>
                </a:p>
              </p:txBody>
            </p:sp>
            <p:grpSp>
              <p:nvGrpSpPr>
                <p:cNvPr id="180" name="Group 179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82" name="Oval 181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83" name="Straight Connector 182"/>
                  <p:cNvCxnSpPr>
                    <a:endCxn id="182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81" name="Straight Connector 180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2" name="Rectangle 171"/>
              <p:cNvSpPr/>
              <p:nvPr/>
            </p:nvSpPr>
            <p:spPr>
              <a:xfrm>
                <a:off x="2593592" y="2216226"/>
                <a:ext cx="4985230" cy="466374"/>
              </a:xfrm>
              <a:prstGeom prst="rect">
                <a:avLst/>
              </a:prstGeom>
              <a:solidFill>
                <a:srgbClr val="FFFFFF">
                  <a:alpha val="1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3" name="Group 172"/>
              <p:cNvGrpSpPr/>
              <p:nvPr/>
            </p:nvGrpSpPr>
            <p:grpSpPr>
              <a:xfrm>
                <a:off x="3369404" y="2559695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74" name="TextBox 173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E46C0A"/>
                      </a:solidFill>
                    </a:rPr>
                    <a:t>elliptical trainer benefits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175" name="Group 174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77" name="Oval 176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78" name="Straight Connector 177"/>
                  <p:cNvCxnSpPr>
                    <a:endCxn id="177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76" name="Straight Connector 175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94" name="TextBox 193"/>
            <p:cNvSpPr txBox="1"/>
            <p:nvPr/>
          </p:nvSpPr>
          <p:spPr>
            <a:xfrm>
              <a:off x="299411" y="3511462"/>
              <a:ext cx="44519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Soft task threshold model</a:t>
              </a:r>
              <a:endPara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95" name="Group 194"/>
            <p:cNvGrpSpPr/>
            <p:nvPr/>
          </p:nvGrpSpPr>
          <p:grpSpPr>
            <a:xfrm>
              <a:off x="749932" y="4107333"/>
              <a:ext cx="3019721" cy="1385969"/>
              <a:chOff x="5246287" y="3856148"/>
              <a:chExt cx="3019721" cy="1385969"/>
            </a:xfrm>
          </p:grpSpPr>
          <p:sp>
            <p:nvSpPr>
              <p:cNvPr id="196" name="TextBox 195"/>
              <p:cNvSpPr txBox="1"/>
              <p:nvPr/>
            </p:nvSpPr>
            <p:spPr>
              <a:xfrm>
                <a:off x="7686388" y="4872785"/>
                <a:ext cx="579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1.0</a:t>
                </a:r>
                <a:endParaRPr lang="en-US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97" name="TextBox 196"/>
              <p:cNvSpPr txBox="1"/>
              <p:nvPr/>
            </p:nvSpPr>
            <p:spPr>
              <a:xfrm>
                <a:off x="6904409" y="4534627"/>
                <a:ext cx="7006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0.02</a:t>
                </a:r>
                <a:endParaRPr lang="en-US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98" name="TextBox 197"/>
              <p:cNvSpPr txBox="1"/>
              <p:nvPr/>
            </p:nvSpPr>
            <p:spPr>
              <a:xfrm>
                <a:off x="5986313" y="4164065"/>
                <a:ext cx="6895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0.90</a:t>
                </a:r>
                <a:endParaRPr lang="en-US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99" name="TextBox 198"/>
              <p:cNvSpPr txBox="1"/>
              <p:nvPr/>
            </p:nvSpPr>
            <p:spPr>
              <a:xfrm>
                <a:off x="5246287" y="3856148"/>
                <a:ext cx="6240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0.01</a:t>
                </a:r>
                <a:endParaRPr lang="en-US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103" name="Group 102"/>
            <p:cNvGrpSpPr/>
            <p:nvPr/>
          </p:nvGrpSpPr>
          <p:grpSpPr>
            <a:xfrm>
              <a:off x="5009444" y="4063840"/>
              <a:ext cx="3037548" cy="1385969"/>
              <a:chOff x="5114292" y="3856148"/>
              <a:chExt cx="3037548" cy="1385969"/>
            </a:xfrm>
          </p:grpSpPr>
          <p:sp>
            <p:nvSpPr>
              <p:cNvPr id="104" name="TextBox 103"/>
              <p:cNvSpPr txBox="1"/>
              <p:nvPr/>
            </p:nvSpPr>
            <p:spPr>
              <a:xfrm>
                <a:off x="7384133" y="4872785"/>
                <a:ext cx="7677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err="1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λ</a:t>
                </a:r>
                <a:r>
                  <a:rPr lang="en-US" b="1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: 1.0</a:t>
                </a:r>
                <a:endParaRPr lang="en-US" b="1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6658048" y="4534627"/>
                <a:ext cx="7260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err="1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λ</a:t>
                </a:r>
                <a:r>
                  <a:rPr lang="en-US" b="1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: 0.1</a:t>
                </a:r>
                <a:endParaRPr lang="en-US" b="1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5825908" y="4149796"/>
                <a:ext cx="7400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err="1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λ</a:t>
                </a:r>
                <a:r>
                  <a:rPr lang="en-US" b="1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: 0.5</a:t>
                </a:r>
                <a:endParaRPr lang="en-US" b="1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5114292" y="3856148"/>
                <a:ext cx="7116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err="1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λ</a:t>
                </a:r>
                <a:r>
                  <a:rPr lang="en-US" b="1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: 0.1</a:t>
                </a:r>
                <a:endParaRPr lang="en-US" b="1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</p:grpSp>
      <p:sp>
        <p:nvSpPr>
          <p:cNvPr id="232" name="TextBox 231"/>
          <p:cNvSpPr txBox="1"/>
          <p:nvPr/>
        </p:nvSpPr>
        <p:spPr>
          <a:xfrm>
            <a:off x="1782708" y="2847358"/>
            <a:ext cx="5376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weight = </a:t>
            </a:r>
            <a:r>
              <a:rPr lang="en-US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task_decay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(decay over on-task queries only)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1935108" y="5938638"/>
            <a:ext cx="5376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weight = </a:t>
            </a:r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decay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× </a:t>
            </a:r>
            <a:r>
              <a:rPr lang="en-US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same_task_score</a:t>
            </a:r>
            <a:endParaRPr lang="en-US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4" name="Slide Number Placeholder 2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13B4-D034-224F-8DE8-88A7C255BE18}" type="slidenum">
              <a:rPr lang="en-US" smtClean="0"/>
              <a:t>11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8721" y="2236801"/>
            <a:ext cx="2209333" cy="61055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Same task?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Lucchese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et al. WSDM’11) 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5" name="Straight Arrow Connector 4"/>
          <p:cNvCxnSpPr>
            <a:stCxn id="116" idx="1"/>
            <a:endCxn id="3" idx="3"/>
          </p:cNvCxnSpPr>
          <p:nvPr/>
        </p:nvCxnSpPr>
        <p:spPr>
          <a:xfrm flipH="1">
            <a:off x="2408054" y="2499988"/>
            <a:ext cx="1375202" cy="4209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749932" y="1312824"/>
            <a:ext cx="740026" cy="931794"/>
            <a:chOff x="749932" y="1312824"/>
            <a:chExt cx="740026" cy="931794"/>
          </a:xfrm>
        </p:grpSpPr>
        <p:sp>
          <p:nvSpPr>
            <p:cNvPr id="102" name="TextBox 101"/>
            <p:cNvSpPr txBox="1"/>
            <p:nvPr/>
          </p:nvSpPr>
          <p:spPr>
            <a:xfrm>
              <a:off x="749932" y="1312824"/>
              <a:ext cx="624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</a:rPr>
                <a:t>0.01</a:t>
              </a:r>
              <a:endParaRPr lang="en-US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cxnSp>
          <p:nvCxnSpPr>
            <p:cNvPr id="137" name="Straight Arrow Connector 136"/>
            <p:cNvCxnSpPr>
              <a:endCxn id="3" idx="0"/>
            </p:cNvCxnSpPr>
            <p:nvPr/>
          </p:nvCxnSpPr>
          <p:spPr>
            <a:xfrm flipH="1">
              <a:off x="1303388" y="1596388"/>
              <a:ext cx="186570" cy="640413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>
              <a:endCxn id="102" idx="2"/>
            </p:cNvCxnSpPr>
            <p:nvPr/>
          </p:nvCxnSpPr>
          <p:spPr>
            <a:xfrm flipV="1">
              <a:off x="903111" y="1682156"/>
              <a:ext cx="158833" cy="562462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1489958" y="1620741"/>
            <a:ext cx="845555" cy="623877"/>
            <a:chOff x="1489958" y="1620741"/>
            <a:chExt cx="845555" cy="623877"/>
          </a:xfrm>
        </p:grpSpPr>
        <p:sp>
          <p:nvSpPr>
            <p:cNvPr id="101" name="TextBox 100"/>
            <p:cNvSpPr txBox="1"/>
            <p:nvPr/>
          </p:nvSpPr>
          <p:spPr>
            <a:xfrm>
              <a:off x="1489958" y="1620741"/>
              <a:ext cx="6895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</a:rPr>
                <a:t>0.90</a:t>
              </a:r>
              <a:endParaRPr lang="en-US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cxnSp>
          <p:nvCxnSpPr>
            <p:cNvPr id="139" name="Straight Arrow Connector 138"/>
            <p:cNvCxnSpPr/>
            <p:nvPr/>
          </p:nvCxnSpPr>
          <p:spPr>
            <a:xfrm flipH="1">
              <a:off x="2179552" y="1932845"/>
              <a:ext cx="155961" cy="311773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Arrow Connector 139"/>
            <p:cNvCxnSpPr>
              <a:endCxn id="101" idx="2"/>
            </p:cNvCxnSpPr>
            <p:nvPr/>
          </p:nvCxnSpPr>
          <p:spPr>
            <a:xfrm flipV="1">
              <a:off x="1782708" y="1990073"/>
              <a:ext cx="52047" cy="246728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2408054" y="1991303"/>
            <a:ext cx="700663" cy="550777"/>
            <a:chOff x="2408054" y="1991303"/>
            <a:chExt cx="700663" cy="550777"/>
          </a:xfrm>
        </p:grpSpPr>
        <p:sp>
          <p:nvSpPr>
            <p:cNvPr id="100" name="TextBox 99"/>
            <p:cNvSpPr txBox="1"/>
            <p:nvPr/>
          </p:nvSpPr>
          <p:spPr>
            <a:xfrm>
              <a:off x="2408054" y="1991303"/>
              <a:ext cx="7006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</a:rPr>
                <a:t>0.02</a:t>
              </a:r>
              <a:endParaRPr lang="en-US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2408054" y="2290839"/>
              <a:ext cx="700663" cy="251241"/>
              <a:chOff x="2408054" y="2290839"/>
              <a:chExt cx="700663" cy="251241"/>
            </a:xfrm>
          </p:grpSpPr>
          <p:cxnSp>
            <p:nvCxnSpPr>
              <p:cNvPr id="141" name="Straight Arrow Connector 140"/>
              <p:cNvCxnSpPr>
                <a:endCxn id="3" idx="3"/>
              </p:cNvCxnSpPr>
              <p:nvPr/>
            </p:nvCxnSpPr>
            <p:spPr>
              <a:xfrm flipH="1">
                <a:off x="2408054" y="2290839"/>
                <a:ext cx="700663" cy="251241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Arrow Connector 141"/>
              <p:cNvCxnSpPr/>
              <p:nvPr/>
            </p:nvCxnSpPr>
            <p:spPr>
              <a:xfrm flipV="1">
                <a:off x="2408054" y="2315323"/>
                <a:ext cx="160168" cy="94252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0" name="Group 29"/>
          <p:cNvGrpSpPr/>
          <p:nvPr/>
        </p:nvGrpSpPr>
        <p:grpSpPr>
          <a:xfrm>
            <a:off x="2408054" y="2329461"/>
            <a:ext cx="1361599" cy="369333"/>
            <a:chOff x="2408054" y="2329461"/>
            <a:chExt cx="1361599" cy="369333"/>
          </a:xfrm>
        </p:grpSpPr>
        <p:sp>
          <p:nvSpPr>
            <p:cNvPr id="99" name="TextBox 98"/>
            <p:cNvSpPr txBox="1"/>
            <p:nvPr/>
          </p:nvSpPr>
          <p:spPr>
            <a:xfrm>
              <a:off x="3190033" y="2329461"/>
              <a:ext cx="579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</a:rPr>
                <a:t>1.0</a:t>
              </a:r>
              <a:endParaRPr lang="en-US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cxnSp>
          <p:nvCxnSpPr>
            <p:cNvPr id="143" name="Straight Arrow Connector 142"/>
            <p:cNvCxnSpPr/>
            <p:nvPr/>
          </p:nvCxnSpPr>
          <p:spPr>
            <a:xfrm flipV="1">
              <a:off x="2408054" y="2624175"/>
              <a:ext cx="781979" cy="74619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6" name="TextBox 145"/>
          <p:cNvSpPr txBox="1"/>
          <p:nvPr/>
        </p:nvSpPr>
        <p:spPr>
          <a:xfrm>
            <a:off x="749933" y="1316935"/>
            <a:ext cx="624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0.01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1491968" y="1622733"/>
            <a:ext cx="689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0.90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2410064" y="1993295"/>
            <a:ext cx="700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0.02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3192043" y="2331453"/>
            <a:ext cx="579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1.0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225" name="Group 224"/>
          <p:cNvGrpSpPr/>
          <p:nvPr/>
        </p:nvGrpSpPr>
        <p:grpSpPr>
          <a:xfrm>
            <a:off x="591099" y="1123913"/>
            <a:ext cx="2383764" cy="1228511"/>
            <a:chOff x="591099" y="1123913"/>
            <a:chExt cx="2383764" cy="1228511"/>
          </a:xfrm>
        </p:grpSpPr>
        <p:cxnSp>
          <p:nvCxnSpPr>
            <p:cNvPr id="224" name="Straight Connector 223"/>
            <p:cNvCxnSpPr/>
            <p:nvPr/>
          </p:nvCxnSpPr>
          <p:spPr>
            <a:xfrm flipV="1">
              <a:off x="749933" y="1381788"/>
              <a:ext cx="553455" cy="28091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 flipV="1">
              <a:off x="1505980" y="1684521"/>
              <a:ext cx="553455" cy="28091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flipV="1">
              <a:off x="2421408" y="2071506"/>
              <a:ext cx="553455" cy="28091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TextBox 153"/>
            <p:cNvSpPr txBox="1"/>
            <p:nvPr/>
          </p:nvSpPr>
          <p:spPr>
            <a:xfrm rot="20656637">
              <a:off x="591099" y="1123913"/>
              <a:ext cx="624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3">
                      <a:lumMod val="75000"/>
                    </a:schemeClr>
                  </a:solidFill>
                </a:rPr>
                <a:t>0</a:t>
              </a:r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</a:rPr>
                <a:t>.0</a:t>
              </a:r>
              <a:endParaRPr lang="en-US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 rot="20656637">
              <a:off x="1127128" y="1536414"/>
              <a:ext cx="624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3">
                      <a:lumMod val="75000"/>
                    </a:schemeClr>
                  </a:solidFill>
                </a:rPr>
                <a:t>1</a:t>
              </a:r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</a:rPr>
                <a:t>.0</a:t>
              </a:r>
              <a:endParaRPr lang="en-US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 rot="20656637">
              <a:off x="2109396" y="1818588"/>
              <a:ext cx="624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3">
                      <a:lumMod val="75000"/>
                    </a:schemeClr>
                  </a:solidFill>
                </a:rPr>
                <a:t>0</a:t>
              </a:r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</a:rPr>
                <a:t>.0</a:t>
              </a:r>
              <a:endParaRPr lang="en-US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518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232" grpId="0"/>
      <p:bldP spid="233" grpId="0"/>
      <p:bldP spid="3" grpId="0" animBg="1"/>
      <p:bldP spid="146" grpId="0"/>
      <p:bldP spid="147" grpId="0"/>
      <p:bldP spid="148" grpId="0"/>
      <p:bldP spid="1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67326"/>
            <a:ext cx="8229600" cy="1143000"/>
          </a:xfrm>
        </p:spPr>
        <p:txBody>
          <a:bodyPr/>
          <a:lstStyle/>
          <a:p>
            <a:r>
              <a:rPr lang="en-US" dirty="0" smtClean="0"/>
              <a:t>Task-aware models</a:t>
            </a:r>
            <a:endParaRPr lang="en-US" dirty="0"/>
          </a:p>
        </p:txBody>
      </p:sp>
      <p:grpSp>
        <p:nvGrpSpPr>
          <p:cNvPr id="64" name="Group 63"/>
          <p:cNvGrpSpPr/>
          <p:nvPr/>
        </p:nvGrpSpPr>
        <p:grpSpPr>
          <a:xfrm>
            <a:off x="1259020" y="1225951"/>
            <a:ext cx="7269991" cy="1452864"/>
            <a:chOff x="843791" y="1476163"/>
            <a:chExt cx="7269991" cy="1452864"/>
          </a:xfrm>
        </p:grpSpPr>
        <p:grpSp>
          <p:nvGrpSpPr>
            <p:cNvPr id="66" name="Group 65"/>
            <p:cNvGrpSpPr/>
            <p:nvPr/>
          </p:nvGrpSpPr>
          <p:grpSpPr>
            <a:xfrm>
              <a:off x="958727" y="1537747"/>
              <a:ext cx="4744378" cy="369332"/>
              <a:chOff x="1693756" y="1814115"/>
              <a:chExt cx="4744378" cy="369332"/>
            </a:xfrm>
          </p:grpSpPr>
          <p:sp>
            <p:nvSpPr>
              <p:cNvPr id="88" name="TextBox 87"/>
              <p:cNvSpPr txBox="1"/>
              <p:nvPr/>
            </p:nvSpPr>
            <p:spPr>
              <a:xfrm>
                <a:off x="1693756" y="1814115"/>
                <a:ext cx="4744378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pampered chef</a:t>
                </a:r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grpSp>
            <p:nvGrpSpPr>
              <p:cNvPr id="89" name="Group 88"/>
              <p:cNvGrpSpPr/>
              <p:nvPr/>
            </p:nvGrpSpPr>
            <p:grpSpPr>
              <a:xfrm>
                <a:off x="6129267" y="1908368"/>
                <a:ext cx="195376" cy="184351"/>
                <a:chOff x="7015403" y="1630050"/>
                <a:chExt cx="195376" cy="184351"/>
              </a:xfrm>
              <a:effectLst/>
            </p:grpSpPr>
            <p:sp>
              <p:nvSpPr>
                <p:cNvPr id="91" name="Oval 90"/>
                <p:cNvSpPr/>
                <p:nvPr/>
              </p:nvSpPr>
              <p:spPr>
                <a:xfrm>
                  <a:off x="7105161" y="1630050"/>
                  <a:ext cx="105618" cy="105618"/>
                </a:xfrm>
                <a:prstGeom prst="ellipse">
                  <a:avLst/>
                </a:prstGeom>
                <a:noFill/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2" name="Straight Connector 91"/>
                <p:cNvCxnSpPr>
                  <a:endCxn id="91" idx="3"/>
                </p:cNvCxnSpPr>
                <p:nvPr/>
              </p:nvCxnSpPr>
              <p:spPr>
                <a:xfrm flipV="1">
                  <a:off x="7015403" y="1720201"/>
                  <a:ext cx="105225" cy="94200"/>
                </a:xfrm>
                <a:prstGeom prst="line">
                  <a:avLst/>
                </a:prstGeom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0" name="Straight Connector 89"/>
              <p:cNvCxnSpPr/>
              <p:nvPr/>
            </p:nvCxnSpPr>
            <p:spPr>
              <a:xfrm flipV="1">
                <a:off x="5987919" y="1882448"/>
                <a:ext cx="0" cy="240520"/>
              </a:xfrm>
              <a:prstGeom prst="line">
                <a:avLst/>
              </a:prstGeom>
              <a:ln w="12700" cmpd="sng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Rectangle 66"/>
            <p:cNvSpPr/>
            <p:nvPr/>
          </p:nvSpPr>
          <p:spPr>
            <a:xfrm>
              <a:off x="843791" y="1476163"/>
              <a:ext cx="5238510" cy="466374"/>
            </a:xfrm>
            <a:prstGeom prst="rect">
              <a:avLst/>
            </a:prstGeom>
            <a:solidFill>
              <a:srgbClr val="FFFFFF">
                <a:alpha val="52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1764323" y="1874204"/>
              <a:ext cx="4744378" cy="369332"/>
              <a:chOff x="1693756" y="1814115"/>
              <a:chExt cx="4744378" cy="369332"/>
            </a:xfrm>
          </p:grpSpPr>
          <p:sp>
            <p:nvSpPr>
              <p:cNvPr id="83" name="TextBox 82"/>
              <p:cNvSpPr txBox="1"/>
              <p:nvPr/>
            </p:nvSpPr>
            <p:spPr>
              <a:xfrm>
                <a:off x="1693756" y="1814115"/>
                <a:ext cx="4744378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elliptical trainer</a:t>
                </a:r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grpSp>
            <p:nvGrpSpPr>
              <p:cNvPr id="84" name="Group 83"/>
              <p:cNvGrpSpPr/>
              <p:nvPr/>
            </p:nvGrpSpPr>
            <p:grpSpPr>
              <a:xfrm>
                <a:off x="6129267" y="1908368"/>
                <a:ext cx="195376" cy="184351"/>
                <a:chOff x="7015403" y="1630050"/>
                <a:chExt cx="195376" cy="184351"/>
              </a:xfrm>
              <a:effectLst/>
            </p:grpSpPr>
            <p:sp>
              <p:nvSpPr>
                <p:cNvPr id="86" name="Oval 85"/>
                <p:cNvSpPr/>
                <p:nvPr/>
              </p:nvSpPr>
              <p:spPr>
                <a:xfrm>
                  <a:off x="7105161" y="1630050"/>
                  <a:ext cx="105618" cy="105618"/>
                </a:xfrm>
                <a:prstGeom prst="ellipse">
                  <a:avLst/>
                </a:prstGeom>
                <a:noFill/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7" name="Straight Connector 86"/>
                <p:cNvCxnSpPr>
                  <a:endCxn id="86" idx="3"/>
                </p:cNvCxnSpPr>
                <p:nvPr/>
              </p:nvCxnSpPr>
              <p:spPr>
                <a:xfrm flipV="1">
                  <a:off x="7015403" y="1720201"/>
                  <a:ext cx="105225" cy="94200"/>
                </a:xfrm>
                <a:prstGeom prst="line">
                  <a:avLst/>
                </a:prstGeom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5" name="Straight Connector 84"/>
              <p:cNvCxnSpPr/>
              <p:nvPr/>
            </p:nvCxnSpPr>
            <p:spPr>
              <a:xfrm flipV="1">
                <a:off x="5987919" y="1882448"/>
                <a:ext cx="0" cy="240520"/>
              </a:xfrm>
              <a:prstGeom prst="line">
                <a:avLst/>
              </a:prstGeom>
              <a:ln w="12700" cmpd="sng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9" name="Rectangle 68"/>
            <p:cNvSpPr/>
            <p:nvPr/>
          </p:nvSpPr>
          <p:spPr>
            <a:xfrm>
              <a:off x="1758938" y="1868228"/>
              <a:ext cx="4985230" cy="466374"/>
            </a:xfrm>
            <a:prstGeom prst="rect">
              <a:avLst/>
            </a:prstGeom>
            <a:solidFill>
              <a:srgbClr val="FFFFFF">
                <a:alpha val="2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2593592" y="2216226"/>
              <a:ext cx="4744378" cy="369332"/>
              <a:chOff x="1693756" y="1814115"/>
              <a:chExt cx="4744378" cy="369332"/>
            </a:xfrm>
          </p:grpSpPr>
          <p:sp>
            <p:nvSpPr>
              <p:cNvPr id="78" name="TextBox 77"/>
              <p:cNvSpPr txBox="1"/>
              <p:nvPr/>
            </p:nvSpPr>
            <p:spPr>
              <a:xfrm>
                <a:off x="1693756" y="1814115"/>
                <a:ext cx="4744378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404040"/>
                    </a:solidFill>
                  </a:rPr>
                  <a:t>hosting pampered chef</a:t>
                </a:r>
                <a:endParaRPr lang="en-US" dirty="0">
                  <a:solidFill>
                    <a:srgbClr val="404040"/>
                  </a:solidFill>
                </a:endParaRPr>
              </a:p>
            </p:txBody>
          </p:sp>
          <p:grpSp>
            <p:nvGrpSpPr>
              <p:cNvPr id="79" name="Group 78"/>
              <p:cNvGrpSpPr/>
              <p:nvPr/>
            </p:nvGrpSpPr>
            <p:grpSpPr>
              <a:xfrm>
                <a:off x="6129267" y="1908368"/>
                <a:ext cx="195376" cy="184351"/>
                <a:chOff x="7015403" y="1630050"/>
                <a:chExt cx="195376" cy="184351"/>
              </a:xfrm>
              <a:effectLst/>
            </p:grpSpPr>
            <p:sp>
              <p:nvSpPr>
                <p:cNvPr id="81" name="Oval 80"/>
                <p:cNvSpPr/>
                <p:nvPr/>
              </p:nvSpPr>
              <p:spPr>
                <a:xfrm>
                  <a:off x="7105161" y="1630050"/>
                  <a:ext cx="105618" cy="105618"/>
                </a:xfrm>
                <a:prstGeom prst="ellipse">
                  <a:avLst/>
                </a:prstGeom>
                <a:noFill/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2" name="Straight Connector 81"/>
                <p:cNvCxnSpPr>
                  <a:endCxn id="81" idx="3"/>
                </p:cNvCxnSpPr>
                <p:nvPr/>
              </p:nvCxnSpPr>
              <p:spPr>
                <a:xfrm flipV="1">
                  <a:off x="7015403" y="1720201"/>
                  <a:ext cx="105225" cy="94200"/>
                </a:xfrm>
                <a:prstGeom prst="line">
                  <a:avLst/>
                </a:prstGeom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0" name="Straight Connector 79"/>
              <p:cNvCxnSpPr/>
              <p:nvPr/>
            </p:nvCxnSpPr>
            <p:spPr>
              <a:xfrm flipV="1">
                <a:off x="5987919" y="1882448"/>
                <a:ext cx="0" cy="240520"/>
              </a:xfrm>
              <a:prstGeom prst="line">
                <a:avLst/>
              </a:prstGeom>
              <a:ln w="12700" cmpd="sng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" name="Rectangle 70"/>
            <p:cNvSpPr/>
            <p:nvPr/>
          </p:nvSpPr>
          <p:spPr>
            <a:xfrm>
              <a:off x="2593592" y="2216226"/>
              <a:ext cx="4985230" cy="466374"/>
            </a:xfrm>
            <a:prstGeom prst="rect">
              <a:avLst/>
            </a:prstGeom>
            <a:solidFill>
              <a:srgbClr val="FFFFFF">
                <a:alpha val="1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3369404" y="2559695"/>
              <a:ext cx="4744378" cy="369332"/>
              <a:chOff x="1693756" y="1814115"/>
              <a:chExt cx="4744378" cy="369332"/>
            </a:xfrm>
          </p:grpSpPr>
          <p:sp>
            <p:nvSpPr>
              <p:cNvPr id="73" name="TextBox 72"/>
              <p:cNvSpPr txBox="1"/>
              <p:nvPr/>
            </p:nvSpPr>
            <p:spPr>
              <a:xfrm>
                <a:off x="1693756" y="1814115"/>
                <a:ext cx="4744378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E46C0A"/>
                    </a:solidFill>
                  </a:rPr>
                  <a:t>elliptical trainer benefits</a:t>
                </a:r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grpSp>
            <p:nvGrpSpPr>
              <p:cNvPr id="74" name="Group 73"/>
              <p:cNvGrpSpPr/>
              <p:nvPr/>
            </p:nvGrpSpPr>
            <p:grpSpPr>
              <a:xfrm>
                <a:off x="6129267" y="1908368"/>
                <a:ext cx="195376" cy="184351"/>
                <a:chOff x="7015403" y="1630050"/>
                <a:chExt cx="195376" cy="184351"/>
              </a:xfrm>
              <a:effectLst/>
            </p:grpSpPr>
            <p:sp>
              <p:nvSpPr>
                <p:cNvPr id="76" name="Oval 75"/>
                <p:cNvSpPr/>
                <p:nvPr/>
              </p:nvSpPr>
              <p:spPr>
                <a:xfrm>
                  <a:off x="7105161" y="1630050"/>
                  <a:ext cx="105618" cy="105618"/>
                </a:xfrm>
                <a:prstGeom prst="ellipse">
                  <a:avLst/>
                </a:prstGeom>
                <a:noFill/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7" name="Straight Connector 76"/>
                <p:cNvCxnSpPr>
                  <a:endCxn id="76" idx="3"/>
                </p:cNvCxnSpPr>
                <p:nvPr/>
              </p:nvCxnSpPr>
              <p:spPr>
                <a:xfrm flipV="1">
                  <a:off x="7015403" y="1720201"/>
                  <a:ext cx="105225" cy="94200"/>
                </a:xfrm>
                <a:prstGeom prst="line">
                  <a:avLst/>
                </a:prstGeom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5" name="Straight Connector 74"/>
              <p:cNvCxnSpPr/>
              <p:nvPr/>
            </p:nvCxnSpPr>
            <p:spPr>
              <a:xfrm flipV="1">
                <a:off x="5987919" y="1882448"/>
                <a:ext cx="0" cy="240520"/>
              </a:xfrm>
              <a:prstGeom prst="line">
                <a:avLst/>
              </a:prstGeom>
              <a:ln w="12700" cmpd="sng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5" name="TextBox 64"/>
          <p:cNvSpPr txBox="1"/>
          <p:nvPr/>
        </p:nvSpPr>
        <p:spPr>
          <a:xfrm>
            <a:off x="299411" y="716953"/>
            <a:ext cx="4451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Hard task threshold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model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36" name="Group 135"/>
          <p:cNvGrpSpPr/>
          <p:nvPr/>
        </p:nvGrpSpPr>
        <p:grpSpPr>
          <a:xfrm>
            <a:off x="1257643" y="1246059"/>
            <a:ext cx="7269991" cy="1438595"/>
            <a:chOff x="457200" y="3062459"/>
            <a:chExt cx="7269991" cy="1438595"/>
          </a:xfrm>
        </p:grpSpPr>
        <p:grpSp>
          <p:nvGrpSpPr>
            <p:cNvPr id="109" name="Group 108"/>
            <p:cNvGrpSpPr/>
            <p:nvPr/>
          </p:nvGrpSpPr>
          <p:grpSpPr>
            <a:xfrm>
              <a:off x="572136" y="3109774"/>
              <a:ext cx="4744378" cy="369332"/>
              <a:chOff x="1693756" y="1814115"/>
              <a:chExt cx="4744378" cy="369332"/>
            </a:xfrm>
          </p:grpSpPr>
          <p:sp>
            <p:nvSpPr>
              <p:cNvPr id="131" name="TextBox 130"/>
              <p:cNvSpPr txBox="1"/>
              <p:nvPr/>
            </p:nvSpPr>
            <p:spPr>
              <a:xfrm>
                <a:off x="1693756" y="1814115"/>
                <a:ext cx="4744378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pampered chef</a:t>
                </a:r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grpSp>
            <p:nvGrpSpPr>
              <p:cNvPr id="132" name="Group 131"/>
              <p:cNvGrpSpPr/>
              <p:nvPr/>
            </p:nvGrpSpPr>
            <p:grpSpPr>
              <a:xfrm>
                <a:off x="6129267" y="1908368"/>
                <a:ext cx="195376" cy="184351"/>
                <a:chOff x="7015403" y="1630050"/>
                <a:chExt cx="195376" cy="184351"/>
              </a:xfrm>
              <a:effectLst/>
            </p:grpSpPr>
            <p:sp>
              <p:nvSpPr>
                <p:cNvPr id="134" name="Oval 133"/>
                <p:cNvSpPr/>
                <p:nvPr/>
              </p:nvSpPr>
              <p:spPr>
                <a:xfrm>
                  <a:off x="7105161" y="1630050"/>
                  <a:ext cx="105618" cy="105618"/>
                </a:xfrm>
                <a:prstGeom prst="ellipse">
                  <a:avLst/>
                </a:prstGeom>
                <a:noFill/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5" name="Straight Connector 134"/>
                <p:cNvCxnSpPr>
                  <a:endCxn id="134" idx="3"/>
                </p:cNvCxnSpPr>
                <p:nvPr/>
              </p:nvCxnSpPr>
              <p:spPr>
                <a:xfrm flipV="1">
                  <a:off x="7015403" y="1720201"/>
                  <a:ext cx="105225" cy="94200"/>
                </a:xfrm>
                <a:prstGeom prst="line">
                  <a:avLst/>
                </a:prstGeom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3" name="Straight Connector 132"/>
              <p:cNvCxnSpPr/>
              <p:nvPr/>
            </p:nvCxnSpPr>
            <p:spPr>
              <a:xfrm flipV="1">
                <a:off x="5987919" y="1882448"/>
                <a:ext cx="0" cy="240520"/>
              </a:xfrm>
              <a:prstGeom prst="line">
                <a:avLst/>
              </a:prstGeom>
              <a:ln w="12700" cmpd="sng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0" name="Rectangle 109"/>
            <p:cNvSpPr/>
            <p:nvPr/>
          </p:nvSpPr>
          <p:spPr>
            <a:xfrm>
              <a:off x="457200" y="3062459"/>
              <a:ext cx="5238510" cy="466374"/>
            </a:xfrm>
            <a:prstGeom prst="rect">
              <a:avLst/>
            </a:prstGeom>
            <a:solidFill>
              <a:srgbClr val="FFFFFF">
                <a:alpha val="7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3" name="Group 112"/>
            <p:cNvGrpSpPr/>
            <p:nvPr/>
          </p:nvGrpSpPr>
          <p:grpSpPr>
            <a:xfrm>
              <a:off x="2207001" y="3788253"/>
              <a:ext cx="4744378" cy="369332"/>
              <a:chOff x="1693756" y="1814115"/>
              <a:chExt cx="4744378" cy="369332"/>
            </a:xfrm>
          </p:grpSpPr>
          <p:sp>
            <p:nvSpPr>
              <p:cNvPr id="121" name="TextBox 120"/>
              <p:cNvSpPr txBox="1"/>
              <p:nvPr/>
            </p:nvSpPr>
            <p:spPr>
              <a:xfrm>
                <a:off x="1693756" y="1814115"/>
                <a:ext cx="4744378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404040"/>
                    </a:solidFill>
                  </a:rPr>
                  <a:t>hosting pampered chef</a:t>
                </a:r>
                <a:endParaRPr lang="en-US" dirty="0">
                  <a:solidFill>
                    <a:srgbClr val="404040"/>
                  </a:solidFill>
                </a:endParaRPr>
              </a:p>
            </p:txBody>
          </p:sp>
          <p:grpSp>
            <p:nvGrpSpPr>
              <p:cNvPr id="122" name="Group 121"/>
              <p:cNvGrpSpPr/>
              <p:nvPr/>
            </p:nvGrpSpPr>
            <p:grpSpPr>
              <a:xfrm>
                <a:off x="6129267" y="1908368"/>
                <a:ext cx="195376" cy="184351"/>
                <a:chOff x="7015403" y="1630050"/>
                <a:chExt cx="195376" cy="184351"/>
              </a:xfrm>
              <a:effectLst/>
            </p:grpSpPr>
            <p:sp>
              <p:nvSpPr>
                <p:cNvPr id="124" name="Oval 123"/>
                <p:cNvSpPr/>
                <p:nvPr/>
              </p:nvSpPr>
              <p:spPr>
                <a:xfrm>
                  <a:off x="7105161" y="1630050"/>
                  <a:ext cx="105618" cy="105618"/>
                </a:xfrm>
                <a:prstGeom prst="ellipse">
                  <a:avLst/>
                </a:prstGeom>
                <a:noFill/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5" name="Straight Connector 124"/>
                <p:cNvCxnSpPr>
                  <a:endCxn id="124" idx="3"/>
                </p:cNvCxnSpPr>
                <p:nvPr/>
              </p:nvCxnSpPr>
              <p:spPr>
                <a:xfrm flipV="1">
                  <a:off x="7015403" y="1720201"/>
                  <a:ext cx="105225" cy="94200"/>
                </a:xfrm>
                <a:prstGeom prst="line">
                  <a:avLst/>
                </a:prstGeom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3" name="Straight Connector 122"/>
              <p:cNvCxnSpPr/>
              <p:nvPr/>
            </p:nvCxnSpPr>
            <p:spPr>
              <a:xfrm flipV="1">
                <a:off x="5987919" y="1882448"/>
                <a:ext cx="0" cy="240520"/>
              </a:xfrm>
              <a:prstGeom prst="line">
                <a:avLst/>
              </a:prstGeom>
              <a:ln w="12700" cmpd="sng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4" name="Rectangle 113"/>
            <p:cNvSpPr/>
            <p:nvPr/>
          </p:nvSpPr>
          <p:spPr>
            <a:xfrm>
              <a:off x="2178459" y="3773984"/>
              <a:ext cx="4985230" cy="466374"/>
            </a:xfrm>
            <a:prstGeom prst="rect">
              <a:avLst/>
            </a:prstGeom>
            <a:solidFill>
              <a:srgbClr val="FFFFFF">
                <a:alpha val="7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5" name="Group 114"/>
            <p:cNvGrpSpPr/>
            <p:nvPr/>
          </p:nvGrpSpPr>
          <p:grpSpPr>
            <a:xfrm>
              <a:off x="2982813" y="4131722"/>
              <a:ext cx="4744378" cy="369332"/>
              <a:chOff x="1693756" y="1814115"/>
              <a:chExt cx="4744378" cy="369332"/>
            </a:xfrm>
          </p:grpSpPr>
          <p:sp>
            <p:nvSpPr>
              <p:cNvPr id="116" name="TextBox 115"/>
              <p:cNvSpPr txBox="1"/>
              <p:nvPr/>
            </p:nvSpPr>
            <p:spPr>
              <a:xfrm>
                <a:off x="1693756" y="1814115"/>
                <a:ext cx="4744378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E46C0A"/>
                    </a:solidFill>
                  </a:rPr>
                  <a:t>elliptical trainer benefits</a:t>
                </a:r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grpSp>
            <p:nvGrpSpPr>
              <p:cNvPr id="117" name="Group 116"/>
              <p:cNvGrpSpPr/>
              <p:nvPr/>
            </p:nvGrpSpPr>
            <p:grpSpPr>
              <a:xfrm>
                <a:off x="6129267" y="1908368"/>
                <a:ext cx="195376" cy="184351"/>
                <a:chOff x="7015403" y="1630050"/>
                <a:chExt cx="195376" cy="184351"/>
              </a:xfrm>
              <a:effectLst/>
            </p:grpSpPr>
            <p:sp>
              <p:nvSpPr>
                <p:cNvPr id="119" name="Oval 118"/>
                <p:cNvSpPr/>
                <p:nvPr/>
              </p:nvSpPr>
              <p:spPr>
                <a:xfrm>
                  <a:off x="7105161" y="1630050"/>
                  <a:ext cx="105618" cy="105618"/>
                </a:xfrm>
                <a:prstGeom prst="ellipse">
                  <a:avLst/>
                </a:prstGeom>
                <a:noFill/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0" name="Straight Connector 119"/>
                <p:cNvCxnSpPr>
                  <a:endCxn id="119" idx="3"/>
                </p:cNvCxnSpPr>
                <p:nvPr/>
              </p:nvCxnSpPr>
              <p:spPr>
                <a:xfrm flipV="1">
                  <a:off x="7015403" y="1720201"/>
                  <a:ext cx="105225" cy="94200"/>
                </a:xfrm>
                <a:prstGeom prst="line">
                  <a:avLst/>
                </a:prstGeom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8" name="Straight Connector 117"/>
              <p:cNvCxnSpPr/>
              <p:nvPr/>
            </p:nvCxnSpPr>
            <p:spPr>
              <a:xfrm flipV="1">
                <a:off x="5987919" y="1882448"/>
                <a:ext cx="0" cy="240520"/>
              </a:xfrm>
              <a:prstGeom prst="line">
                <a:avLst/>
              </a:prstGeom>
              <a:ln w="12700" cmpd="sng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1" name="Group 110"/>
            <p:cNvGrpSpPr/>
            <p:nvPr/>
          </p:nvGrpSpPr>
          <p:grpSpPr>
            <a:xfrm>
              <a:off x="1377732" y="3446231"/>
              <a:ext cx="4744378" cy="369332"/>
              <a:chOff x="1693756" y="1814115"/>
              <a:chExt cx="4744378" cy="369332"/>
            </a:xfrm>
          </p:grpSpPr>
          <p:sp>
            <p:nvSpPr>
              <p:cNvPr id="126" name="TextBox 125"/>
              <p:cNvSpPr txBox="1"/>
              <p:nvPr/>
            </p:nvSpPr>
            <p:spPr>
              <a:xfrm>
                <a:off x="1693756" y="1814115"/>
                <a:ext cx="4744378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elliptical trainer</a:t>
                </a:r>
                <a:endParaRPr 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grpSp>
            <p:nvGrpSpPr>
              <p:cNvPr id="127" name="Group 126"/>
              <p:cNvGrpSpPr/>
              <p:nvPr/>
            </p:nvGrpSpPr>
            <p:grpSpPr>
              <a:xfrm>
                <a:off x="6129267" y="1908368"/>
                <a:ext cx="195376" cy="184351"/>
                <a:chOff x="7015403" y="1630050"/>
                <a:chExt cx="195376" cy="184351"/>
              </a:xfrm>
              <a:effectLst/>
            </p:grpSpPr>
            <p:sp>
              <p:nvSpPr>
                <p:cNvPr id="129" name="Oval 128"/>
                <p:cNvSpPr/>
                <p:nvPr/>
              </p:nvSpPr>
              <p:spPr>
                <a:xfrm>
                  <a:off x="7105161" y="1630050"/>
                  <a:ext cx="105618" cy="105618"/>
                </a:xfrm>
                <a:prstGeom prst="ellipse">
                  <a:avLst/>
                </a:prstGeom>
                <a:noFill/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0" name="Straight Connector 129"/>
                <p:cNvCxnSpPr>
                  <a:endCxn id="129" idx="3"/>
                </p:cNvCxnSpPr>
                <p:nvPr/>
              </p:nvCxnSpPr>
              <p:spPr>
                <a:xfrm flipV="1">
                  <a:off x="7015403" y="1720201"/>
                  <a:ext cx="105225" cy="94200"/>
                </a:xfrm>
                <a:prstGeom prst="line">
                  <a:avLst/>
                </a:prstGeom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8" name="Straight Connector 127"/>
              <p:cNvCxnSpPr/>
              <p:nvPr/>
            </p:nvCxnSpPr>
            <p:spPr>
              <a:xfrm flipV="1">
                <a:off x="5987919" y="1882448"/>
                <a:ext cx="0" cy="240520"/>
              </a:xfrm>
              <a:prstGeom prst="line">
                <a:avLst/>
              </a:prstGeom>
              <a:ln w="12700" cmpd="sng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" name="Rectangle 111"/>
            <p:cNvSpPr/>
            <p:nvPr/>
          </p:nvSpPr>
          <p:spPr>
            <a:xfrm>
              <a:off x="1344646" y="3425833"/>
              <a:ext cx="4778842" cy="466374"/>
            </a:xfrm>
            <a:prstGeom prst="rect">
              <a:avLst/>
            </a:prstGeom>
            <a:solidFill>
              <a:srgbClr val="FFFFFF">
                <a:alpha val="1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5666742" y="1567850"/>
            <a:ext cx="2327309" cy="1092321"/>
            <a:chOff x="5824531" y="4149796"/>
            <a:chExt cx="2327309" cy="1092321"/>
          </a:xfrm>
        </p:grpSpPr>
        <p:sp>
          <p:nvSpPr>
            <p:cNvPr id="94" name="TextBox 93"/>
            <p:cNvSpPr txBox="1"/>
            <p:nvPr/>
          </p:nvSpPr>
          <p:spPr>
            <a:xfrm>
              <a:off x="7317186" y="4872785"/>
              <a:ext cx="8346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λ</a:t>
              </a:r>
              <a:r>
                <a:rPr lang="en-US" b="1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: 1.0</a:t>
              </a:r>
              <a:endParaRPr lang="en-US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824531" y="4149796"/>
              <a:ext cx="7414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λ</a:t>
              </a:r>
              <a:r>
                <a:rPr lang="en-US" b="1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: 0.8</a:t>
              </a:r>
              <a:endParaRPr lang="en-US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299411" y="3511462"/>
            <a:ext cx="8229600" cy="1981840"/>
            <a:chOff x="299411" y="3511462"/>
            <a:chExt cx="8229600" cy="1981840"/>
          </a:xfrm>
        </p:grpSpPr>
        <p:grpSp>
          <p:nvGrpSpPr>
            <p:cNvPr id="166" name="Group 165"/>
            <p:cNvGrpSpPr/>
            <p:nvPr/>
          </p:nvGrpSpPr>
          <p:grpSpPr>
            <a:xfrm>
              <a:off x="1259020" y="4020460"/>
              <a:ext cx="7269991" cy="1452864"/>
              <a:chOff x="843791" y="1476163"/>
              <a:chExt cx="7269991" cy="1452864"/>
            </a:xfrm>
          </p:grpSpPr>
          <p:grpSp>
            <p:nvGrpSpPr>
              <p:cNvPr id="167" name="Group 166"/>
              <p:cNvGrpSpPr/>
              <p:nvPr/>
            </p:nvGrpSpPr>
            <p:grpSpPr>
              <a:xfrm>
                <a:off x="958727" y="1537747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89" name="TextBox 188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pampered chef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190" name="Group 189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92" name="Oval 191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93" name="Straight Connector 192"/>
                  <p:cNvCxnSpPr>
                    <a:endCxn id="192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91" name="Straight Connector 190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8" name="Rectangle 167"/>
              <p:cNvSpPr/>
              <p:nvPr/>
            </p:nvSpPr>
            <p:spPr>
              <a:xfrm>
                <a:off x="843791" y="1476163"/>
                <a:ext cx="5238510" cy="466374"/>
              </a:xfrm>
              <a:prstGeom prst="rect">
                <a:avLst/>
              </a:prstGeom>
              <a:solidFill>
                <a:srgbClr val="FFFFFF">
                  <a:alpha val="52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9" name="Group 168"/>
              <p:cNvGrpSpPr/>
              <p:nvPr/>
            </p:nvGrpSpPr>
            <p:grpSpPr>
              <a:xfrm>
                <a:off x="1764323" y="1874204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84" name="TextBox 183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elliptical trainer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185" name="Group 184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87" name="Oval 186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88" name="Straight Connector 187"/>
                  <p:cNvCxnSpPr>
                    <a:endCxn id="187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86" name="Straight Connector 185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0" name="Rectangle 169"/>
              <p:cNvSpPr/>
              <p:nvPr/>
            </p:nvSpPr>
            <p:spPr>
              <a:xfrm>
                <a:off x="1758938" y="1868228"/>
                <a:ext cx="4985230" cy="466374"/>
              </a:xfrm>
              <a:prstGeom prst="rect">
                <a:avLst/>
              </a:prstGeom>
              <a:solidFill>
                <a:srgbClr val="FFFFFF">
                  <a:alpha val="2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1" name="Group 170"/>
              <p:cNvGrpSpPr/>
              <p:nvPr/>
            </p:nvGrpSpPr>
            <p:grpSpPr>
              <a:xfrm>
                <a:off x="2593592" y="2216226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79" name="TextBox 178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404040"/>
                      </a:solidFill>
                    </a:rPr>
                    <a:t>hosting pampered chef</a:t>
                  </a:r>
                  <a:endParaRPr lang="en-US" dirty="0">
                    <a:solidFill>
                      <a:srgbClr val="404040"/>
                    </a:solidFill>
                  </a:endParaRPr>
                </a:p>
              </p:txBody>
            </p:sp>
            <p:grpSp>
              <p:nvGrpSpPr>
                <p:cNvPr id="180" name="Group 179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82" name="Oval 181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83" name="Straight Connector 182"/>
                  <p:cNvCxnSpPr>
                    <a:endCxn id="182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81" name="Straight Connector 180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2" name="Rectangle 171"/>
              <p:cNvSpPr/>
              <p:nvPr/>
            </p:nvSpPr>
            <p:spPr>
              <a:xfrm>
                <a:off x="2593592" y="2216226"/>
                <a:ext cx="4985230" cy="466374"/>
              </a:xfrm>
              <a:prstGeom prst="rect">
                <a:avLst/>
              </a:prstGeom>
              <a:solidFill>
                <a:srgbClr val="FFFFFF">
                  <a:alpha val="1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3" name="Group 172"/>
              <p:cNvGrpSpPr/>
              <p:nvPr/>
            </p:nvGrpSpPr>
            <p:grpSpPr>
              <a:xfrm>
                <a:off x="3369404" y="2559695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74" name="TextBox 173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E46C0A"/>
                      </a:solidFill>
                    </a:rPr>
                    <a:t>elliptical trainer benefits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175" name="Group 174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77" name="Oval 176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78" name="Straight Connector 177"/>
                  <p:cNvCxnSpPr>
                    <a:endCxn id="177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76" name="Straight Connector 175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94" name="TextBox 193"/>
            <p:cNvSpPr txBox="1"/>
            <p:nvPr/>
          </p:nvSpPr>
          <p:spPr>
            <a:xfrm>
              <a:off x="299411" y="3511462"/>
              <a:ext cx="44519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Soft task threshold model</a:t>
              </a:r>
              <a:endPara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95" name="Group 194"/>
            <p:cNvGrpSpPr/>
            <p:nvPr/>
          </p:nvGrpSpPr>
          <p:grpSpPr>
            <a:xfrm>
              <a:off x="749932" y="4107333"/>
              <a:ext cx="3019721" cy="1385969"/>
              <a:chOff x="5246287" y="3856148"/>
              <a:chExt cx="3019721" cy="1385969"/>
            </a:xfrm>
          </p:grpSpPr>
          <p:sp>
            <p:nvSpPr>
              <p:cNvPr id="196" name="TextBox 195"/>
              <p:cNvSpPr txBox="1"/>
              <p:nvPr/>
            </p:nvSpPr>
            <p:spPr>
              <a:xfrm>
                <a:off x="7686388" y="4872785"/>
                <a:ext cx="579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1.0</a:t>
                </a:r>
                <a:endParaRPr lang="en-US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97" name="TextBox 196"/>
              <p:cNvSpPr txBox="1"/>
              <p:nvPr/>
            </p:nvSpPr>
            <p:spPr>
              <a:xfrm>
                <a:off x="6904409" y="4534627"/>
                <a:ext cx="7006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0.02</a:t>
                </a:r>
                <a:endParaRPr lang="en-US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98" name="TextBox 197"/>
              <p:cNvSpPr txBox="1"/>
              <p:nvPr/>
            </p:nvSpPr>
            <p:spPr>
              <a:xfrm>
                <a:off x="5986313" y="4164065"/>
                <a:ext cx="6895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0.90</a:t>
                </a:r>
                <a:endParaRPr lang="en-US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99" name="TextBox 198"/>
              <p:cNvSpPr txBox="1"/>
              <p:nvPr/>
            </p:nvSpPr>
            <p:spPr>
              <a:xfrm>
                <a:off x="5246287" y="3856148"/>
                <a:ext cx="6240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0.01</a:t>
                </a:r>
                <a:endParaRPr lang="en-US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103" name="Group 102"/>
            <p:cNvGrpSpPr/>
            <p:nvPr/>
          </p:nvGrpSpPr>
          <p:grpSpPr>
            <a:xfrm>
              <a:off x="5009444" y="4063840"/>
              <a:ext cx="3037548" cy="1385969"/>
              <a:chOff x="5114292" y="3856148"/>
              <a:chExt cx="3037548" cy="1385969"/>
            </a:xfrm>
          </p:grpSpPr>
          <p:sp>
            <p:nvSpPr>
              <p:cNvPr id="104" name="TextBox 103"/>
              <p:cNvSpPr txBox="1"/>
              <p:nvPr/>
            </p:nvSpPr>
            <p:spPr>
              <a:xfrm>
                <a:off x="7384133" y="4872785"/>
                <a:ext cx="7677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err="1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λ</a:t>
                </a:r>
                <a:r>
                  <a:rPr lang="en-US" b="1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: 1.0</a:t>
                </a:r>
                <a:endParaRPr lang="en-US" b="1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6658048" y="4534627"/>
                <a:ext cx="7260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err="1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λ</a:t>
                </a:r>
                <a:r>
                  <a:rPr lang="en-US" b="1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: 0.1</a:t>
                </a:r>
                <a:endParaRPr lang="en-US" b="1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5825908" y="4149796"/>
                <a:ext cx="7400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err="1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λ</a:t>
                </a:r>
                <a:r>
                  <a:rPr lang="en-US" b="1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: 0.5</a:t>
                </a:r>
                <a:endParaRPr lang="en-US" b="1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5114292" y="3856148"/>
                <a:ext cx="7116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err="1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λ</a:t>
                </a:r>
                <a:r>
                  <a:rPr lang="en-US" b="1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: 0.1</a:t>
                </a:r>
                <a:endParaRPr lang="en-US" b="1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</p:grpSp>
      <p:sp>
        <p:nvSpPr>
          <p:cNvPr id="232" name="TextBox 231"/>
          <p:cNvSpPr txBox="1"/>
          <p:nvPr/>
        </p:nvSpPr>
        <p:spPr>
          <a:xfrm>
            <a:off x="1782708" y="2847358"/>
            <a:ext cx="5376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weight = </a:t>
            </a:r>
            <a:r>
              <a:rPr lang="en-US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task_decay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(decay over on-task queries only)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1935108" y="5938638"/>
            <a:ext cx="5376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weight = </a:t>
            </a:r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decay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× </a:t>
            </a:r>
            <a:r>
              <a:rPr lang="en-US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same_task_score</a:t>
            </a:r>
            <a:endParaRPr lang="en-US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4" name="Slide Number Placeholder 2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13B4-D034-224F-8DE8-88A7C255BE18}" type="slidenum">
              <a:rPr lang="en-US" smtClean="0"/>
              <a:t>12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8721" y="2236801"/>
            <a:ext cx="2209333" cy="61055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Same task?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Lucchese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et al. WSDM’11) 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5" name="Straight Arrow Connector 4"/>
          <p:cNvCxnSpPr>
            <a:stCxn id="116" idx="1"/>
            <a:endCxn id="3" idx="3"/>
          </p:cNvCxnSpPr>
          <p:nvPr/>
        </p:nvCxnSpPr>
        <p:spPr>
          <a:xfrm flipH="1">
            <a:off x="2408054" y="2499988"/>
            <a:ext cx="1375202" cy="4209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749932" y="1312824"/>
            <a:ext cx="740026" cy="931794"/>
            <a:chOff x="749932" y="1312824"/>
            <a:chExt cx="740026" cy="931794"/>
          </a:xfrm>
        </p:grpSpPr>
        <p:sp>
          <p:nvSpPr>
            <p:cNvPr id="102" name="TextBox 101"/>
            <p:cNvSpPr txBox="1"/>
            <p:nvPr/>
          </p:nvSpPr>
          <p:spPr>
            <a:xfrm>
              <a:off x="749932" y="1312824"/>
              <a:ext cx="624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</a:rPr>
                <a:t>0.01</a:t>
              </a:r>
              <a:endParaRPr lang="en-US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cxnSp>
          <p:nvCxnSpPr>
            <p:cNvPr id="137" name="Straight Arrow Connector 136"/>
            <p:cNvCxnSpPr>
              <a:endCxn id="3" idx="0"/>
            </p:cNvCxnSpPr>
            <p:nvPr/>
          </p:nvCxnSpPr>
          <p:spPr>
            <a:xfrm flipH="1">
              <a:off x="1303388" y="1596388"/>
              <a:ext cx="186570" cy="640413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>
              <a:endCxn id="102" idx="2"/>
            </p:cNvCxnSpPr>
            <p:nvPr/>
          </p:nvCxnSpPr>
          <p:spPr>
            <a:xfrm flipV="1">
              <a:off x="903111" y="1682156"/>
              <a:ext cx="158833" cy="562462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1489958" y="1620741"/>
            <a:ext cx="845555" cy="623877"/>
            <a:chOff x="1489958" y="1620741"/>
            <a:chExt cx="845555" cy="623877"/>
          </a:xfrm>
        </p:grpSpPr>
        <p:sp>
          <p:nvSpPr>
            <p:cNvPr id="101" name="TextBox 100"/>
            <p:cNvSpPr txBox="1"/>
            <p:nvPr/>
          </p:nvSpPr>
          <p:spPr>
            <a:xfrm>
              <a:off x="1489958" y="1620741"/>
              <a:ext cx="6895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</a:rPr>
                <a:t>0.90</a:t>
              </a:r>
              <a:endParaRPr lang="en-US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cxnSp>
          <p:nvCxnSpPr>
            <p:cNvPr id="139" name="Straight Arrow Connector 138"/>
            <p:cNvCxnSpPr/>
            <p:nvPr/>
          </p:nvCxnSpPr>
          <p:spPr>
            <a:xfrm flipH="1">
              <a:off x="2179552" y="1932845"/>
              <a:ext cx="155961" cy="311773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Arrow Connector 139"/>
            <p:cNvCxnSpPr>
              <a:endCxn id="101" idx="2"/>
            </p:cNvCxnSpPr>
            <p:nvPr/>
          </p:nvCxnSpPr>
          <p:spPr>
            <a:xfrm flipV="1">
              <a:off x="1782708" y="1990073"/>
              <a:ext cx="52047" cy="246728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2408054" y="1991303"/>
            <a:ext cx="700663" cy="550777"/>
            <a:chOff x="2408054" y="1991303"/>
            <a:chExt cx="700663" cy="550777"/>
          </a:xfrm>
        </p:grpSpPr>
        <p:sp>
          <p:nvSpPr>
            <p:cNvPr id="100" name="TextBox 99"/>
            <p:cNvSpPr txBox="1"/>
            <p:nvPr/>
          </p:nvSpPr>
          <p:spPr>
            <a:xfrm>
              <a:off x="2408054" y="1991303"/>
              <a:ext cx="7006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</a:rPr>
                <a:t>0.02</a:t>
              </a:r>
              <a:endParaRPr lang="en-US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2408054" y="2290839"/>
              <a:ext cx="700663" cy="251241"/>
              <a:chOff x="2408054" y="2290839"/>
              <a:chExt cx="700663" cy="251241"/>
            </a:xfrm>
          </p:grpSpPr>
          <p:cxnSp>
            <p:nvCxnSpPr>
              <p:cNvPr id="141" name="Straight Arrow Connector 140"/>
              <p:cNvCxnSpPr>
                <a:endCxn id="3" idx="3"/>
              </p:cNvCxnSpPr>
              <p:nvPr/>
            </p:nvCxnSpPr>
            <p:spPr>
              <a:xfrm flipH="1">
                <a:off x="2408054" y="2290839"/>
                <a:ext cx="700663" cy="251241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Arrow Connector 141"/>
              <p:cNvCxnSpPr/>
              <p:nvPr/>
            </p:nvCxnSpPr>
            <p:spPr>
              <a:xfrm flipV="1">
                <a:off x="2408054" y="2315323"/>
                <a:ext cx="160168" cy="94252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0" name="Group 29"/>
          <p:cNvGrpSpPr/>
          <p:nvPr/>
        </p:nvGrpSpPr>
        <p:grpSpPr>
          <a:xfrm>
            <a:off x="2408054" y="2329461"/>
            <a:ext cx="1361599" cy="369333"/>
            <a:chOff x="2408054" y="2329461"/>
            <a:chExt cx="1361599" cy="369333"/>
          </a:xfrm>
        </p:grpSpPr>
        <p:sp>
          <p:nvSpPr>
            <p:cNvPr id="99" name="TextBox 98"/>
            <p:cNvSpPr txBox="1"/>
            <p:nvPr/>
          </p:nvSpPr>
          <p:spPr>
            <a:xfrm>
              <a:off x="3190033" y="2329461"/>
              <a:ext cx="579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</a:rPr>
                <a:t>1.0</a:t>
              </a:r>
              <a:endParaRPr lang="en-US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cxnSp>
          <p:nvCxnSpPr>
            <p:cNvPr id="143" name="Straight Arrow Connector 142"/>
            <p:cNvCxnSpPr/>
            <p:nvPr/>
          </p:nvCxnSpPr>
          <p:spPr>
            <a:xfrm flipV="1">
              <a:off x="2408054" y="2624175"/>
              <a:ext cx="781979" cy="74619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6" name="TextBox 145"/>
          <p:cNvSpPr txBox="1"/>
          <p:nvPr/>
        </p:nvSpPr>
        <p:spPr>
          <a:xfrm>
            <a:off x="749933" y="1316935"/>
            <a:ext cx="624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0.01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1491968" y="1622733"/>
            <a:ext cx="689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0.90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2410064" y="1993295"/>
            <a:ext cx="700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0.02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3192043" y="2331453"/>
            <a:ext cx="579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1.0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225" name="Group 224"/>
          <p:cNvGrpSpPr/>
          <p:nvPr/>
        </p:nvGrpSpPr>
        <p:grpSpPr>
          <a:xfrm>
            <a:off x="591099" y="1123913"/>
            <a:ext cx="2383764" cy="1228511"/>
            <a:chOff x="591099" y="1123913"/>
            <a:chExt cx="2383764" cy="1228511"/>
          </a:xfrm>
        </p:grpSpPr>
        <p:cxnSp>
          <p:nvCxnSpPr>
            <p:cNvPr id="224" name="Straight Connector 223"/>
            <p:cNvCxnSpPr/>
            <p:nvPr/>
          </p:nvCxnSpPr>
          <p:spPr>
            <a:xfrm flipV="1">
              <a:off x="749933" y="1381788"/>
              <a:ext cx="553455" cy="28091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 flipV="1">
              <a:off x="1505980" y="1684521"/>
              <a:ext cx="553455" cy="28091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flipV="1">
              <a:off x="2421408" y="2071506"/>
              <a:ext cx="553455" cy="28091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TextBox 153"/>
            <p:cNvSpPr txBox="1"/>
            <p:nvPr/>
          </p:nvSpPr>
          <p:spPr>
            <a:xfrm rot="20656637">
              <a:off x="591099" y="1123913"/>
              <a:ext cx="624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3">
                      <a:lumMod val="75000"/>
                    </a:schemeClr>
                  </a:solidFill>
                </a:rPr>
                <a:t>0</a:t>
              </a:r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</a:rPr>
                <a:t>.0</a:t>
              </a:r>
              <a:endParaRPr lang="en-US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 rot="20656637">
              <a:off x="1127128" y="1536414"/>
              <a:ext cx="624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3">
                      <a:lumMod val="75000"/>
                    </a:schemeClr>
                  </a:solidFill>
                </a:rPr>
                <a:t>1</a:t>
              </a:r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</a:rPr>
                <a:t>.0</a:t>
              </a:r>
              <a:endParaRPr lang="en-US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 rot="20656637">
              <a:off x="2109396" y="1818588"/>
              <a:ext cx="624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3">
                      <a:lumMod val="75000"/>
                    </a:schemeClr>
                  </a:solidFill>
                </a:rPr>
                <a:t>0</a:t>
              </a:r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</a:rPr>
                <a:t>.0</a:t>
              </a:r>
              <a:endParaRPr lang="en-US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  <p:sp>
        <p:nvSpPr>
          <p:cNvPr id="144" name="Rectangle 14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7141058"/>
              </p:ext>
            </p:extLst>
          </p:nvPr>
        </p:nvGraphicFramePr>
        <p:xfrm>
          <a:off x="299411" y="2154718"/>
          <a:ext cx="8452556" cy="206248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370667"/>
                <a:gridCol w="959555"/>
                <a:gridCol w="1171223"/>
                <a:gridCol w="1086555"/>
                <a:gridCol w="1128889"/>
                <a:gridCol w="17356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Model</a:t>
                      </a:r>
                      <a:endParaRPr lang="en-US" sz="1600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Uses context?</a:t>
                      </a:r>
                      <a:endParaRPr lang="en-US" sz="1600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Uses task info?</a:t>
                      </a:r>
                      <a:endParaRPr lang="en-US" sz="1600" dirty="0"/>
                    </a:p>
                  </a:txBody>
                  <a:tcPr>
                    <a:lnR>
                      <a:noFill/>
                    </a:lnR>
                    <a:lnT w="12700" cmpd="sng">
                      <a:noFill/>
                    </a:lnT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Hard threshold?</a:t>
                      </a:r>
                      <a:endParaRPr lang="en-US" sz="16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Task</a:t>
                      </a:r>
                      <a:r>
                        <a:rPr lang="en-US" sz="1600" baseline="0" smtClean="0"/>
                        <a:t> decay?</a:t>
                      </a:r>
                      <a:endParaRPr lang="en-US" sz="16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Uses same-task</a:t>
                      </a:r>
                      <a:r>
                        <a:rPr lang="en-US" sz="1600" baseline="0" dirty="0" smtClean="0"/>
                        <a:t> score as weight?</a:t>
                      </a:r>
                      <a:endParaRPr lang="en-US" sz="1600" dirty="0"/>
                    </a:p>
                  </a:txBody>
                  <a:tcPr>
                    <a:lnL>
                      <a:noFill/>
                    </a:lnL>
                    <a:lnT w="12700" cmpd="sng">
                      <a:noFill/>
                    </a:lnT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Reference query only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Decay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Hard task threshold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ym typeface="Zapf Dingbats"/>
                        </a:rPr>
                        <a:t>✔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ym typeface="Zapf Dingbats"/>
                        </a:rPr>
                        <a:t>✔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ym typeface="Zapf Dingbats"/>
                        </a:rPr>
                        <a:t>✔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ym typeface="Zapf Dingbats"/>
                        </a:rPr>
                        <a:t>✔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Soft task threshold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ym typeface="Zapf Dingbats"/>
                        </a:rPr>
                        <a:t>✔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ym typeface="Zapf Dingbats"/>
                        </a:rPr>
                        <a:t>✔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ym typeface="Zapf Dingbats"/>
                        </a:rPr>
                        <a:t>✔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941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67326"/>
            <a:ext cx="8229600" cy="1143000"/>
          </a:xfrm>
        </p:spPr>
        <p:txBody>
          <a:bodyPr/>
          <a:lstStyle/>
          <a:p>
            <a:r>
              <a:rPr lang="en-US" dirty="0" smtClean="0"/>
              <a:t>Task-aware models (cont’d)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99411" y="3511462"/>
            <a:ext cx="8216539" cy="1981840"/>
            <a:chOff x="299411" y="3511462"/>
            <a:chExt cx="8216539" cy="1981840"/>
          </a:xfrm>
        </p:grpSpPr>
        <p:sp>
          <p:nvSpPr>
            <p:cNvPr id="194" name="TextBox 193"/>
            <p:cNvSpPr txBox="1"/>
            <p:nvPr/>
          </p:nvSpPr>
          <p:spPr>
            <a:xfrm>
              <a:off x="299411" y="3511462"/>
              <a:ext cx="44519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Firm </a:t>
              </a:r>
              <a:r>
                <a:rPr 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task threshold </a:t>
              </a:r>
              <a:r>
                <a:rPr 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model 2</a:t>
              </a:r>
              <a:endPara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37" name="Group 136"/>
            <p:cNvGrpSpPr/>
            <p:nvPr/>
          </p:nvGrpSpPr>
          <p:grpSpPr>
            <a:xfrm>
              <a:off x="1245959" y="4022290"/>
              <a:ext cx="7269991" cy="1438595"/>
              <a:chOff x="457200" y="3062459"/>
              <a:chExt cx="7269991" cy="1438595"/>
            </a:xfrm>
          </p:grpSpPr>
          <p:grpSp>
            <p:nvGrpSpPr>
              <p:cNvPr id="138" name="Group 137"/>
              <p:cNvGrpSpPr/>
              <p:nvPr/>
            </p:nvGrpSpPr>
            <p:grpSpPr>
              <a:xfrm>
                <a:off x="572136" y="3109774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60" name="TextBox 159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pampered chef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161" name="Group 160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63" name="Oval 162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64" name="Straight Connector 163"/>
                  <p:cNvCxnSpPr>
                    <a:endCxn id="163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2" name="Straight Connector 161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9" name="Rectangle 138"/>
              <p:cNvSpPr/>
              <p:nvPr/>
            </p:nvSpPr>
            <p:spPr>
              <a:xfrm>
                <a:off x="457200" y="3062459"/>
                <a:ext cx="5238510" cy="466374"/>
              </a:xfrm>
              <a:prstGeom prst="rect">
                <a:avLst/>
              </a:prstGeom>
              <a:solidFill>
                <a:srgbClr val="FFFFFF">
                  <a:alpha val="7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0" name="Group 139"/>
              <p:cNvGrpSpPr/>
              <p:nvPr/>
            </p:nvGrpSpPr>
            <p:grpSpPr>
              <a:xfrm>
                <a:off x="2207001" y="3788253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55" name="TextBox 154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404040"/>
                      </a:solidFill>
                    </a:rPr>
                    <a:t>hosting pampered chef</a:t>
                  </a:r>
                  <a:endParaRPr lang="en-US" dirty="0">
                    <a:solidFill>
                      <a:srgbClr val="404040"/>
                    </a:solidFill>
                  </a:endParaRPr>
                </a:p>
              </p:txBody>
            </p:sp>
            <p:grpSp>
              <p:nvGrpSpPr>
                <p:cNvPr id="156" name="Group 155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58" name="Oval 157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59" name="Straight Connector 158"/>
                  <p:cNvCxnSpPr>
                    <a:endCxn id="158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7" name="Straight Connector 156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1" name="Rectangle 140"/>
              <p:cNvSpPr/>
              <p:nvPr/>
            </p:nvSpPr>
            <p:spPr>
              <a:xfrm>
                <a:off x="2178459" y="3773984"/>
                <a:ext cx="4985230" cy="466374"/>
              </a:xfrm>
              <a:prstGeom prst="rect">
                <a:avLst/>
              </a:prstGeom>
              <a:solidFill>
                <a:srgbClr val="FFFFFF">
                  <a:alpha val="7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2" name="Group 141"/>
              <p:cNvGrpSpPr/>
              <p:nvPr/>
            </p:nvGrpSpPr>
            <p:grpSpPr>
              <a:xfrm>
                <a:off x="2982813" y="4131722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50" name="TextBox 149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E46C0A"/>
                      </a:solidFill>
                    </a:rPr>
                    <a:t>elliptical trainer benefits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151" name="Group 150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53" name="Oval 152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54" name="Straight Connector 153"/>
                  <p:cNvCxnSpPr>
                    <a:endCxn id="153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2" name="Straight Connector 151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3" name="Group 142"/>
              <p:cNvGrpSpPr/>
              <p:nvPr/>
            </p:nvGrpSpPr>
            <p:grpSpPr>
              <a:xfrm>
                <a:off x="1377732" y="3446231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45" name="TextBox 144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elliptical trainer</a:t>
                  </a:r>
                  <a:endParaRPr lang="en-US" dirty="0">
                    <a:solidFill>
                      <a:schemeClr val="accent6">
                        <a:lumMod val="75000"/>
                      </a:schemeClr>
                    </a:solidFill>
                  </a:endParaRPr>
                </a:p>
              </p:txBody>
            </p:sp>
            <p:grpSp>
              <p:nvGrpSpPr>
                <p:cNvPr id="146" name="Group 145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48" name="Oval 147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49" name="Straight Connector 148"/>
                  <p:cNvCxnSpPr>
                    <a:endCxn id="148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7" name="Straight Connector 146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4" name="Rectangle 143"/>
              <p:cNvSpPr/>
              <p:nvPr/>
            </p:nvSpPr>
            <p:spPr>
              <a:xfrm>
                <a:off x="1344646" y="3425833"/>
                <a:ext cx="4778842" cy="466374"/>
              </a:xfrm>
              <a:prstGeom prst="rect">
                <a:avLst/>
              </a:prstGeom>
              <a:solidFill>
                <a:srgbClr val="FFFFFF">
                  <a:alpha val="1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5" name="Group 194"/>
            <p:cNvGrpSpPr/>
            <p:nvPr/>
          </p:nvGrpSpPr>
          <p:grpSpPr>
            <a:xfrm>
              <a:off x="749932" y="4107333"/>
              <a:ext cx="3019721" cy="1385969"/>
              <a:chOff x="5246287" y="3856148"/>
              <a:chExt cx="3019721" cy="1385969"/>
            </a:xfrm>
          </p:grpSpPr>
          <p:sp>
            <p:nvSpPr>
              <p:cNvPr id="196" name="TextBox 195"/>
              <p:cNvSpPr txBox="1"/>
              <p:nvPr/>
            </p:nvSpPr>
            <p:spPr>
              <a:xfrm>
                <a:off x="7686388" y="4872785"/>
                <a:ext cx="579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1.0</a:t>
                </a:r>
                <a:endParaRPr lang="en-US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97" name="TextBox 196"/>
              <p:cNvSpPr txBox="1"/>
              <p:nvPr/>
            </p:nvSpPr>
            <p:spPr>
              <a:xfrm>
                <a:off x="6904409" y="4534627"/>
                <a:ext cx="7006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0.02</a:t>
                </a:r>
                <a:endParaRPr lang="en-US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98" name="TextBox 197"/>
              <p:cNvSpPr txBox="1"/>
              <p:nvPr/>
            </p:nvSpPr>
            <p:spPr>
              <a:xfrm>
                <a:off x="5986313" y="4164065"/>
                <a:ext cx="6895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0.90</a:t>
                </a:r>
                <a:endParaRPr lang="en-US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99" name="TextBox 198"/>
              <p:cNvSpPr txBox="1"/>
              <p:nvPr/>
            </p:nvSpPr>
            <p:spPr>
              <a:xfrm>
                <a:off x="5246287" y="3856148"/>
                <a:ext cx="6240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0.01</a:t>
                </a:r>
                <a:endParaRPr lang="en-US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103" name="Group 102"/>
            <p:cNvGrpSpPr/>
            <p:nvPr/>
          </p:nvGrpSpPr>
          <p:grpSpPr>
            <a:xfrm>
              <a:off x="5664856" y="4357488"/>
              <a:ext cx="2382136" cy="1092321"/>
              <a:chOff x="5769704" y="4149796"/>
              <a:chExt cx="2382136" cy="1092321"/>
            </a:xfrm>
          </p:grpSpPr>
          <p:sp>
            <p:nvSpPr>
              <p:cNvPr id="104" name="TextBox 103"/>
              <p:cNvSpPr txBox="1"/>
              <p:nvPr/>
            </p:nvSpPr>
            <p:spPr>
              <a:xfrm>
                <a:off x="7208041" y="4872785"/>
                <a:ext cx="9437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err="1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λ</a:t>
                </a:r>
                <a:r>
                  <a:rPr lang="en-US" b="1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: 1.0</a:t>
                </a:r>
                <a:endParaRPr lang="en-US" b="1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5769704" y="4149796"/>
                <a:ext cx="79622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err="1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λ</a:t>
                </a:r>
                <a:r>
                  <a:rPr lang="en-US" b="1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: 0.7</a:t>
                </a:r>
                <a:endParaRPr lang="en-US" b="1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</p:grpSp>
      <p:sp>
        <p:nvSpPr>
          <p:cNvPr id="232" name="TextBox 231"/>
          <p:cNvSpPr txBox="1"/>
          <p:nvPr/>
        </p:nvSpPr>
        <p:spPr>
          <a:xfrm>
            <a:off x="1605516" y="2847358"/>
            <a:ext cx="5855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weight = </a:t>
            </a:r>
            <a:r>
              <a:rPr lang="en-US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decay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× </a:t>
            </a:r>
            <a:r>
              <a:rPr lang="en-US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same_task_score</a:t>
            </a:r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if on-task; 0 otherwise</a:t>
            </a:r>
          </a:p>
          <a:p>
            <a:pPr algn="ctr"/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(soft task score for on-task queries; 0 for off-task queries)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1935108" y="5938638"/>
            <a:ext cx="5376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weight = </a:t>
            </a:r>
            <a:r>
              <a:rPr lang="en-US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task_decay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× </a:t>
            </a:r>
            <a:r>
              <a:rPr lang="en-US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same_task_score</a:t>
            </a:r>
            <a:endParaRPr lang="en-US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65" name="Group 164"/>
          <p:cNvGrpSpPr/>
          <p:nvPr/>
        </p:nvGrpSpPr>
        <p:grpSpPr>
          <a:xfrm>
            <a:off x="243207" y="792807"/>
            <a:ext cx="8229600" cy="1981840"/>
            <a:chOff x="299411" y="3511462"/>
            <a:chExt cx="8229600" cy="1981840"/>
          </a:xfrm>
        </p:grpSpPr>
        <p:grpSp>
          <p:nvGrpSpPr>
            <p:cNvPr id="200" name="Group 199"/>
            <p:cNvGrpSpPr/>
            <p:nvPr/>
          </p:nvGrpSpPr>
          <p:grpSpPr>
            <a:xfrm>
              <a:off x="1259020" y="4020460"/>
              <a:ext cx="7269991" cy="1452864"/>
              <a:chOff x="843791" y="1476163"/>
              <a:chExt cx="7269991" cy="1452864"/>
            </a:xfrm>
          </p:grpSpPr>
          <p:grpSp>
            <p:nvGrpSpPr>
              <p:cNvPr id="212" name="Group 211"/>
              <p:cNvGrpSpPr/>
              <p:nvPr/>
            </p:nvGrpSpPr>
            <p:grpSpPr>
              <a:xfrm>
                <a:off x="958727" y="1537747"/>
                <a:ext cx="4744378" cy="369332"/>
                <a:chOff x="1693756" y="1814115"/>
                <a:chExt cx="4744378" cy="369332"/>
              </a:xfrm>
            </p:grpSpPr>
            <p:sp>
              <p:nvSpPr>
                <p:cNvPr id="237" name="TextBox 236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pampered chef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238" name="Group 237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240" name="Oval 239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41" name="Straight Connector 240"/>
                  <p:cNvCxnSpPr>
                    <a:endCxn id="240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39" name="Straight Connector 238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3" name="Rectangle 212"/>
              <p:cNvSpPr/>
              <p:nvPr/>
            </p:nvSpPr>
            <p:spPr>
              <a:xfrm>
                <a:off x="843791" y="1476163"/>
                <a:ext cx="5238510" cy="466374"/>
              </a:xfrm>
              <a:prstGeom prst="rect">
                <a:avLst/>
              </a:prstGeom>
              <a:solidFill>
                <a:srgbClr val="FFFFFF">
                  <a:alpha val="52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4" name="Group 213"/>
              <p:cNvGrpSpPr/>
              <p:nvPr/>
            </p:nvGrpSpPr>
            <p:grpSpPr>
              <a:xfrm>
                <a:off x="1764323" y="1874204"/>
                <a:ext cx="4744378" cy="369332"/>
                <a:chOff x="1693756" y="1814115"/>
                <a:chExt cx="4744378" cy="369332"/>
              </a:xfrm>
            </p:grpSpPr>
            <p:sp>
              <p:nvSpPr>
                <p:cNvPr id="229" name="TextBox 228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elliptical trainer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230" name="Group 229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235" name="Oval 234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36" name="Straight Connector 235"/>
                  <p:cNvCxnSpPr>
                    <a:endCxn id="235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34" name="Straight Connector 233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5" name="Rectangle 214"/>
              <p:cNvSpPr/>
              <p:nvPr/>
            </p:nvSpPr>
            <p:spPr>
              <a:xfrm>
                <a:off x="1758938" y="1868228"/>
                <a:ext cx="4985230" cy="466374"/>
              </a:xfrm>
              <a:prstGeom prst="rect">
                <a:avLst/>
              </a:prstGeom>
              <a:solidFill>
                <a:srgbClr val="FFFFFF">
                  <a:alpha val="2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6" name="Group 215"/>
              <p:cNvGrpSpPr/>
              <p:nvPr/>
            </p:nvGrpSpPr>
            <p:grpSpPr>
              <a:xfrm>
                <a:off x="2593592" y="2216226"/>
                <a:ext cx="4744378" cy="369332"/>
                <a:chOff x="1693756" y="1814115"/>
                <a:chExt cx="4744378" cy="369332"/>
              </a:xfrm>
            </p:grpSpPr>
            <p:sp>
              <p:nvSpPr>
                <p:cNvPr id="224" name="TextBox 223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404040"/>
                      </a:solidFill>
                    </a:rPr>
                    <a:t>hosting pampered chef</a:t>
                  </a:r>
                  <a:endParaRPr lang="en-US" dirty="0">
                    <a:solidFill>
                      <a:srgbClr val="404040"/>
                    </a:solidFill>
                  </a:endParaRPr>
                </a:p>
              </p:txBody>
            </p:sp>
            <p:grpSp>
              <p:nvGrpSpPr>
                <p:cNvPr id="225" name="Group 224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227" name="Oval 226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28" name="Straight Connector 227"/>
                  <p:cNvCxnSpPr>
                    <a:endCxn id="227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26" name="Straight Connector 225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7" name="Rectangle 216"/>
              <p:cNvSpPr/>
              <p:nvPr/>
            </p:nvSpPr>
            <p:spPr>
              <a:xfrm>
                <a:off x="2593592" y="2216226"/>
                <a:ext cx="4985230" cy="466374"/>
              </a:xfrm>
              <a:prstGeom prst="rect">
                <a:avLst/>
              </a:prstGeom>
              <a:solidFill>
                <a:srgbClr val="FFFFFF">
                  <a:alpha val="1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8" name="Group 217"/>
              <p:cNvGrpSpPr/>
              <p:nvPr/>
            </p:nvGrpSpPr>
            <p:grpSpPr>
              <a:xfrm>
                <a:off x="3369404" y="2559695"/>
                <a:ext cx="4744378" cy="369332"/>
                <a:chOff x="1693756" y="1814115"/>
                <a:chExt cx="4744378" cy="369332"/>
              </a:xfrm>
            </p:grpSpPr>
            <p:sp>
              <p:nvSpPr>
                <p:cNvPr id="219" name="TextBox 218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E46C0A"/>
                      </a:solidFill>
                    </a:rPr>
                    <a:t>elliptical trainer benefits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220" name="Group 219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222" name="Oval 221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23" name="Straight Connector 222"/>
                  <p:cNvCxnSpPr>
                    <a:endCxn id="222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21" name="Straight Connector 220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01" name="TextBox 200"/>
            <p:cNvSpPr txBox="1"/>
            <p:nvPr/>
          </p:nvSpPr>
          <p:spPr>
            <a:xfrm>
              <a:off x="299411" y="3511462"/>
              <a:ext cx="44519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Firm task threshold </a:t>
              </a:r>
              <a:r>
                <a:rPr 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model 1</a:t>
              </a:r>
              <a:endPara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202" name="Group 201"/>
            <p:cNvGrpSpPr/>
            <p:nvPr/>
          </p:nvGrpSpPr>
          <p:grpSpPr>
            <a:xfrm>
              <a:off x="749932" y="4107333"/>
              <a:ext cx="3019721" cy="1385969"/>
              <a:chOff x="5246287" y="3856148"/>
              <a:chExt cx="3019721" cy="1385969"/>
            </a:xfrm>
          </p:grpSpPr>
          <p:sp>
            <p:nvSpPr>
              <p:cNvPr id="208" name="TextBox 207"/>
              <p:cNvSpPr txBox="1"/>
              <p:nvPr/>
            </p:nvSpPr>
            <p:spPr>
              <a:xfrm>
                <a:off x="7686388" y="4872785"/>
                <a:ext cx="579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1.0</a:t>
                </a:r>
                <a:endParaRPr lang="en-US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09" name="TextBox 208"/>
              <p:cNvSpPr txBox="1"/>
              <p:nvPr/>
            </p:nvSpPr>
            <p:spPr>
              <a:xfrm>
                <a:off x="6904409" y="4534627"/>
                <a:ext cx="7006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0.02</a:t>
                </a:r>
                <a:endParaRPr lang="en-US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10" name="TextBox 209"/>
              <p:cNvSpPr txBox="1"/>
              <p:nvPr/>
            </p:nvSpPr>
            <p:spPr>
              <a:xfrm>
                <a:off x="5986313" y="4164065"/>
                <a:ext cx="6895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0.90</a:t>
                </a:r>
                <a:endParaRPr lang="en-US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11" name="TextBox 210"/>
              <p:cNvSpPr txBox="1"/>
              <p:nvPr/>
            </p:nvSpPr>
            <p:spPr>
              <a:xfrm>
                <a:off x="5246287" y="3856148"/>
                <a:ext cx="6240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0.01</a:t>
                </a:r>
                <a:endParaRPr lang="en-US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03" name="Group 202"/>
            <p:cNvGrpSpPr/>
            <p:nvPr/>
          </p:nvGrpSpPr>
          <p:grpSpPr>
            <a:xfrm>
              <a:off x="4966871" y="4063840"/>
              <a:ext cx="3080121" cy="1385969"/>
              <a:chOff x="5071719" y="3856148"/>
              <a:chExt cx="3080121" cy="1385969"/>
            </a:xfrm>
          </p:grpSpPr>
          <p:sp>
            <p:nvSpPr>
              <p:cNvPr id="204" name="TextBox 203"/>
              <p:cNvSpPr txBox="1"/>
              <p:nvPr/>
            </p:nvSpPr>
            <p:spPr>
              <a:xfrm>
                <a:off x="7264245" y="4872785"/>
                <a:ext cx="8875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err="1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λ</a:t>
                </a:r>
                <a:r>
                  <a:rPr lang="en-US" b="1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: 1.0</a:t>
                </a:r>
                <a:endParaRPr lang="en-US" b="1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05" name="TextBox 204"/>
              <p:cNvSpPr txBox="1"/>
              <p:nvPr/>
            </p:nvSpPr>
            <p:spPr>
              <a:xfrm>
                <a:off x="6565933" y="4534627"/>
                <a:ext cx="81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err="1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λ</a:t>
                </a:r>
                <a:r>
                  <a:rPr lang="en-US" b="1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: 0.0</a:t>
                </a:r>
                <a:endParaRPr lang="en-US" b="1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06" name="TextBox 205"/>
              <p:cNvSpPr txBox="1"/>
              <p:nvPr/>
            </p:nvSpPr>
            <p:spPr>
              <a:xfrm>
                <a:off x="5816110" y="4149796"/>
                <a:ext cx="7498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err="1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λ</a:t>
                </a:r>
                <a:r>
                  <a:rPr lang="en-US" b="1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: 0.5</a:t>
                </a:r>
                <a:endParaRPr lang="en-US" b="1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07" name="TextBox 206"/>
              <p:cNvSpPr txBox="1"/>
              <p:nvPr/>
            </p:nvSpPr>
            <p:spPr>
              <a:xfrm>
                <a:off x="5071719" y="3856148"/>
                <a:ext cx="7541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err="1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λ</a:t>
                </a:r>
                <a:r>
                  <a:rPr lang="en-US" b="1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: 0.0</a:t>
                </a:r>
                <a:endParaRPr lang="en-US" b="1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</p:grpSp>
      <p:grpSp>
        <p:nvGrpSpPr>
          <p:cNvPr id="84" name="Group 83"/>
          <p:cNvGrpSpPr/>
          <p:nvPr/>
        </p:nvGrpSpPr>
        <p:grpSpPr>
          <a:xfrm>
            <a:off x="569441" y="3911897"/>
            <a:ext cx="2383764" cy="1228511"/>
            <a:chOff x="591099" y="1123913"/>
            <a:chExt cx="2383764" cy="1228511"/>
          </a:xfrm>
        </p:grpSpPr>
        <p:cxnSp>
          <p:nvCxnSpPr>
            <p:cNvPr id="85" name="Straight Connector 84"/>
            <p:cNvCxnSpPr/>
            <p:nvPr/>
          </p:nvCxnSpPr>
          <p:spPr>
            <a:xfrm flipV="1">
              <a:off x="749933" y="1381788"/>
              <a:ext cx="553455" cy="28091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2421408" y="2071506"/>
              <a:ext cx="553455" cy="28091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 rot="20656637">
              <a:off x="591099" y="1123913"/>
              <a:ext cx="624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3">
                      <a:lumMod val="75000"/>
                    </a:schemeClr>
                  </a:solidFill>
                </a:rPr>
                <a:t>0</a:t>
              </a:r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</a:rPr>
                <a:t>.0</a:t>
              </a:r>
              <a:endParaRPr lang="en-US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 rot="20656637">
              <a:off x="2109396" y="1818588"/>
              <a:ext cx="624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3">
                      <a:lumMod val="75000"/>
                    </a:schemeClr>
                  </a:solidFill>
                </a:rPr>
                <a:t>0</a:t>
              </a:r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</a:rPr>
                <a:t>.0</a:t>
              </a:r>
              <a:endParaRPr lang="en-US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13B4-D034-224F-8DE8-88A7C255BE18}" type="slidenum">
              <a:rPr lang="en-US" smtClean="0"/>
              <a:t>13</a:t>
            </a:fld>
            <a:endParaRPr lang="en-US"/>
          </a:p>
        </p:txBody>
      </p:sp>
      <p:grpSp>
        <p:nvGrpSpPr>
          <p:cNvPr id="91" name="Group 90"/>
          <p:cNvGrpSpPr/>
          <p:nvPr/>
        </p:nvGrpSpPr>
        <p:grpSpPr>
          <a:xfrm>
            <a:off x="528692" y="1189718"/>
            <a:ext cx="2383764" cy="1228511"/>
            <a:chOff x="591099" y="1123913"/>
            <a:chExt cx="2383764" cy="1228511"/>
          </a:xfrm>
        </p:grpSpPr>
        <p:cxnSp>
          <p:nvCxnSpPr>
            <p:cNvPr id="92" name="Straight Connector 91"/>
            <p:cNvCxnSpPr/>
            <p:nvPr/>
          </p:nvCxnSpPr>
          <p:spPr>
            <a:xfrm flipV="1">
              <a:off x="749933" y="1381788"/>
              <a:ext cx="553455" cy="28091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V="1">
              <a:off x="2421408" y="2071506"/>
              <a:ext cx="553455" cy="28091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 rot="20656637">
              <a:off x="591099" y="1123913"/>
              <a:ext cx="624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3">
                      <a:lumMod val="75000"/>
                    </a:schemeClr>
                  </a:solidFill>
                </a:rPr>
                <a:t>0</a:t>
              </a:r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</a:rPr>
                <a:t>.0</a:t>
              </a:r>
              <a:endParaRPr lang="en-US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 rot="20656637">
              <a:off x="2109396" y="1818588"/>
              <a:ext cx="624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3">
                      <a:lumMod val="75000"/>
                    </a:schemeClr>
                  </a:solidFill>
                </a:rPr>
                <a:t>0</a:t>
              </a:r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</a:rPr>
                <a:t>.0</a:t>
              </a:r>
              <a:endParaRPr lang="en-US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3994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" grpId="0"/>
      <p:bldP spid="2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67326"/>
            <a:ext cx="8229600" cy="1143000"/>
          </a:xfrm>
        </p:spPr>
        <p:txBody>
          <a:bodyPr/>
          <a:lstStyle/>
          <a:p>
            <a:r>
              <a:rPr lang="en-US" dirty="0" smtClean="0"/>
              <a:t>Task-aware models (cont’d)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99411" y="3511462"/>
            <a:ext cx="8216539" cy="1981840"/>
            <a:chOff x="299411" y="3511462"/>
            <a:chExt cx="8216539" cy="1981840"/>
          </a:xfrm>
        </p:grpSpPr>
        <p:sp>
          <p:nvSpPr>
            <p:cNvPr id="194" name="TextBox 193"/>
            <p:cNvSpPr txBox="1"/>
            <p:nvPr/>
          </p:nvSpPr>
          <p:spPr>
            <a:xfrm>
              <a:off x="299411" y="3511462"/>
              <a:ext cx="44519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Firm </a:t>
              </a:r>
              <a:r>
                <a:rPr 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task threshold </a:t>
              </a:r>
              <a:r>
                <a:rPr 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model 2</a:t>
              </a:r>
              <a:endPara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37" name="Group 136"/>
            <p:cNvGrpSpPr/>
            <p:nvPr/>
          </p:nvGrpSpPr>
          <p:grpSpPr>
            <a:xfrm>
              <a:off x="1245959" y="4022290"/>
              <a:ext cx="7269991" cy="1438595"/>
              <a:chOff x="457200" y="3062459"/>
              <a:chExt cx="7269991" cy="1438595"/>
            </a:xfrm>
          </p:grpSpPr>
          <p:grpSp>
            <p:nvGrpSpPr>
              <p:cNvPr id="138" name="Group 137"/>
              <p:cNvGrpSpPr/>
              <p:nvPr/>
            </p:nvGrpSpPr>
            <p:grpSpPr>
              <a:xfrm>
                <a:off x="572136" y="3109774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60" name="TextBox 159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pampered chef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161" name="Group 160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63" name="Oval 162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64" name="Straight Connector 163"/>
                  <p:cNvCxnSpPr>
                    <a:endCxn id="163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2" name="Straight Connector 161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9" name="Rectangle 138"/>
              <p:cNvSpPr/>
              <p:nvPr/>
            </p:nvSpPr>
            <p:spPr>
              <a:xfrm>
                <a:off x="457200" y="3062459"/>
                <a:ext cx="5238510" cy="466374"/>
              </a:xfrm>
              <a:prstGeom prst="rect">
                <a:avLst/>
              </a:prstGeom>
              <a:solidFill>
                <a:srgbClr val="FFFFFF">
                  <a:alpha val="7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0" name="Group 139"/>
              <p:cNvGrpSpPr/>
              <p:nvPr/>
            </p:nvGrpSpPr>
            <p:grpSpPr>
              <a:xfrm>
                <a:off x="2207001" y="3788253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55" name="TextBox 154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404040"/>
                      </a:solidFill>
                    </a:rPr>
                    <a:t>hosting pampered chef</a:t>
                  </a:r>
                  <a:endParaRPr lang="en-US" dirty="0">
                    <a:solidFill>
                      <a:srgbClr val="404040"/>
                    </a:solidFill>
                  </a:endParaRPr>
                </a:p>
              </p:txBody>
            </p:sp>
            <p:grpSp>
              <p:nvGrpSpPr>
                <p:cNvPr id="156" name="Group 155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58" name="Oval 157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59" name="Straight Connector 158"/>
                  <p:cNvCxnSpPr>
                    <a:endCxn id="158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7" name="Straight Connector 156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1" name="Rectangle 140"/>
              <p:cNvSpPr/>
              <p:nvPr/>
            </p:nvSpPr>
            <p:spPr>
              <a:xfrm>
                <a:off x="2178459" y="3773984"/>
                <a:ext cx="4985230" cy="466374"/>
              </a:xfrm>
              <a:prstGeom prst="rect">
                <a:avLst/>
              </a:prstGeom>
              <a:solidFill>
                <a:srgbClr val="FFFFFF">
                  <a:alpha val="7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2" name="Group 141"/>
              <p:cNvGrpSpPr/>
              <p:nvPr/>
            </p:nvGrpSpPr>
            <p:grpSpPr>
              <a:xfrm>
                <a:off x="2982813" y="4131722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50" name="TextBox 149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E46C0A"/>
                      </a:solidFill>
                    </a:rPr>
                    <a:t>elliptical trainer benefits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151" name="Group 150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53" name="Oval 152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54" name="Straight Connector 153"/>
                  <p:cNvCxnSpPr>
                    <a:endCxn id="153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2" name="Straight Connector 151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3" name="Group 142"/>
              <p:cNvGrpSpPr/>
              <p:nvPr/>
            </p:nvGrpSpPr>
            <p:grpSpPr>
              <a:xfrm>
                <a:off x="1377732" y="3446231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45" name="TextBox 144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elliptical trainer</a:t>
                  </a:r>
                  <a:endParaRPr lang="en-US" dirty="0">
                    <a:solidFill>
                      <a:schemeClr val="accent6">
                        <a:lumMod val="75000"/>
                      </a:schemeClr>
                    </a:solidFill>
                  </a:endParaRPr>
                </a:p>
              </p:txBody>
            </p:sp>
            <p:grpSp>
              <p:nvGrpSpPr>
                <p:cNvPr id="146" name="Group 145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48" name="Oval 147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49" name="Straight Connector 148"/>
                  <p:cNvCxnSpPr>
                    <a:endCxn id="148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7" name="Straight Connector 146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4" name="Rectangle 143"/>
              <p:cNvSpPr/>
              <p:nvPr/>
            </p:nvSpPr>
            <p:spPr>
              <a:xfrm>
                <a:off x="1344646" y="3425833"/>
                <a:ext cx="4778842" cy="466374"/>
              </a:xfrm>
              <a:prstGeom prst="rect">
                <a:avLst/>
              </a:prstGeom>
              <a:solidFill>
                <a:srgbClr val="FFFFFF">
                  <a:alpha val="1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5" name="Group 194"/>
            <p:cNvGrpSpPr/>
            <p:nvPr/>
          </p:nvGrpSpPr>
          <p:grpSpPr>
            <a:xfrm>
              <a:off x="749932" y="4107333"/>
              <a:ext cx="3019721" cy="1385969"/>
              <a:chOff x="5246287" y="3856148"/>
              <a:chExt cx="3019721" cy="1385969"/>
            </a:xfrm>
          </p:grpSpPr>
          <p:sp>
            <p:nvSpPr>
              <p:cNvPr id="196" name="TextBox 195"/>
              <p:cNvSpPr txBox="1"/>
              <p:nvPr/>
            </p:nvSpPr>
            <p:spPr>
              <a:xfrm>
                <a:off x="7686388" y="4872785"/>
                <a:ext cx="579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1.0</a:t>
                </a:r>
                <a:endParaRPr lang="en-US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97" name="TextBox 196"/>
              <p:cNvSpPr txBox="1"/>
              <p:nvPr/>
            </p:nvSpPr>
            <p:spPr>
              <a:xfrm>
                <a:off x="6904409" y="4534627"/>
                <a:ext cx="7006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0.02</a:t>
                </a:r>
                <a:endParaRPr lang="en-US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98" name="TextBox 197"/>
              <p:cNvSpPr txBox="1"/>
              <p:nvPr/>
            </p:nvSpPr>
            <p:spPr>
              <a:xfrm>
                <a:off x="5986313" y="4164065"/>
                <a:ext cx="6895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0.90</a:t>
                </a:r>
                <a:endParaRPr lang="en-US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99" name="TextBox 198"/>
              <p:cNvSpPr txBox="1"/>
              <p:nvPr/>
            </p:nvSpPr>
            <p:spPr>
              <a:xfrm>
                <a:off x="5246287" y="3856148"/>
                <a:ext cx="6240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0.01</a:t>
                </a:r>
                <a:endParaRPr lang="en-US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103" name="Group 102"/>
            <p:cNvGrpSpPr/>
            <p:nvPr/>
          </p:nvGrpSpPr>
          <p:grpSpPr>
            <a:xfrm>
              <a:off x="5881465" y="4357488"/>
              <a:ext cx="2165527" cy="1092321"/>
              <a:chOff x="5986313" y="4149796"/>
              <a:chExt cx="2165527" cy="1092321"/>
            </a:xfrm>
          </p:grpSpPr>
          <p:sp>
            <p:nvSpPr>
              <p:cNvPr id="104" name="TextBox 103"/>
              <p:cNvSpPr txBox="1"/>
              <p:nvPr/>
            </p:nvSpPr>
            <p:spPr>
              <a:xfrm>
                <a:off x="7572220" y="4872785"/>
                <a:ext cx="579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1.0</a:t>
                </a:r>
                <a:endParaRPr lang="en-US" b="1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5986313" y="4149796"/>
                <a:ext cx="579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0.7</a:t>
                </a:r>
                <a:endParaRPr lang="en-US" b="1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</p:grpSp>
      <p:sp>
        <p:nvSpPr>
          <p:cNvPr id="232" name="TextBox 231"/>
          <p:cNvSpPr txBox="1"/>
          <p:nvPr/>
        </p:nvSpPr>
        <p:spPr>
          <a:xfrm>
            <a:off x="1605516" y="2847358"/>
            <a:ext cx="5855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weight = </a:t>
            </a:r>
            <a:r>
              <a:rPr lang="en-US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decay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× </a:t>
            </a:r>
            <a:r>
              <a:rPr lang="en-US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same_task_score</a:t>
            </a:r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if on-task; 0 otherwise</a:t>
            </a:r>
          </a:p>
          <a:p>
            <a:pPr algn="ctr"/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(soft task score for on-task queries; 0 for off-task queries)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1935108" y="5938638"/>
            <a:ext cx="5376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weight = </a:t>
            </a:r>
            <a:r>
              <a:rPr lang="en-US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task_decay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× </a:t>
            </a:r>
            <a:r>
              <a:rPr lang="en-US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same_task_score</a:t>
            </a:r>
            <a:endParaRPr lang="en-US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65" name="Group 164"/>
          <p:cNvGrpSpPr/>
          <p:nvPr/>
        </p:nvGrpSpPr>
        <p:grpSpPr>
          <a:xfrm>
            <a:off x="243207" y="792807"/>
            <a:ext cx="8229600" cy="1981840"/>
            <a:chOff x="299411" y="3511462"/>
            <a:chExt cx="8229600" cy="1981840"/>
          </a:xfrm>
        </p:grpSpPr>
        <p:grpSp>
          <p:nvGrpSpPr>
            <p:cNvPr id="200" name="Group 199"/>
            <p:cNvGrpSpPr/>
            <p:nvPr/>
          </p:nvGrpSpPr>
          <p:grpSpPr>
            <a:xfrm>
              <a:off x="1259020" y="4020460"/>
              <a:ext cx="7269991" cy="1452864"/>
              <a:chOff x="843791" y="1476163"/>
              <a:chExt cx="7269991" cy="1452864"/>
            </a:xfrm>
          </p:grpSpPr>
          <p:grpSp>
            <p:nvGrpSpPr>
              <p:cNvPr id="212" name="Group 211"/>
              <p:cNvGrpSpPr/>
              <p:nvPr/>
            </p:nvGrpSpPr>
            <p:grpSpPr>
              <a:xfrm>
                <a:off x="958727" y="1537747"/>
                <a:ext cx="4744378" cy="369332"/>
                <a:chOff x="1693756" y="1814115"/>
                <a:chExt cx="4744378" cy="369332"/>
              </a:xfrm>
            </p:grpSpPr>
            <p:sp>
              <p:nvSpPr>
                <p:cNvPr id="237" name="TextBox 236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pampered chef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238" name="Group 237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240" name="Oval 239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41" name="Straight Connector 240"/>
                  <p:cNvCxnSpPr>
                    <a:endCxn id="240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39" name="Straight Connector 238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3" name="Rectangle 212"/>
              <p:cNvSpPr/>
              <p:nvPr/>
            </p:nvSpPr>
            <p:spPr>
              <a:xfrm>
                <a:off x="843791" y="1476163"/>
                <a:ext cx="5238510" cy="466374"/>
              </a:xfrm>
              <a:prstGeom prst="rect">
                <a:avLst/>
              </a:prstGeom>
              <a:solidFill>
                <a:srgbClr val="FFFFFF">
                  <a:alpha val="52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4" name="Group 213"/>
              <p:cNvGrpSpPr/>
              <p:nvPr/>
            </p:nvGrpSpPr>
            <p:grpSpPr>
              <a:xfrm>
                <a:off x="1764323" y="1874204"/>
                <a:ext cx="4744378" cy="369332"/>
                <a:chOff x="1693756" y="1814115"/>
                <a:chExt cx="4744378" cy="369332"/>
              </a:xfrm>
            </p:grpSpPr>
            <p:sp>
              <p:nvSpPr>
                <p:cNvPr id="229" name="TextBox 228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elliptical trainer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230" name="Group 229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235" name="Oval 234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36" name="Straight Connector 235"/>
                  <p:cNvCxnSpPr>
                    <a:endCxn id="235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34" name="Straight Connector 233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5" name="Rectangle 214"/>
              <p:cNvSpPr/>
              <p:nvPr/>
            </p:nvSpPr>
            <p:spPr>
              <a:xfrm>
                <a:off x="1758938" y="1868228"/>
                <a:ext cx="4985230" cy="466374"/>
              </a:xfrm>
              <a:prstGeom prst="rect">
                <a:avLst/>
              </a:prstGeom>
              <a:solidFill>
                <a:srgbClr val="FFFFFF">
                  <a:alpha val="2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6" name="Group 215"/>
              <p:cNvGrpSpPr/>
              <p:nvPr/>
            </p:nvGrpSpPr>
            <p:grpSpPr>
              <a:xfrm>
                <a:off x="2593592" y="2216226"/>
                <a:ext cx="4744378" cy="369332"/>
                <a:chOff x="1693756" y="1814115"/>
                <a:chExt cx="4744378" cy="369332"/>
              </a:xfrm>
            </p:grpSpPr>
            <p:sp>
              <p:nvSpPr>
                <p:cNvPr id="224" name="TextBox 223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404040"/>
                      </a:solidFill>
                    </a:rPr>
                    <a:t>hosting pampered chef</a:t>
                  </a:r>
                  <a:endParaRPr lang="en-US" dirty="0">
                    <a:solidFill>
                      <a:srgbClr val="404040"/>
                    </a:solidFill>
                  </a:endParaRPr>
                </a:p>
              </p:txBody>
            </p:sp>
            <p:grpSp>
              <p:nvGrpSpPr>
                <p:cNvPr id="225" name="Group 224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227" name="Oval 226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28" name="Straight Connector 227"/>
                  <p:cNvCxnSpPr>
                    <a:endCxn id="227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26" name="Straight Connector 225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7" name="Rectangle 216"/>
              <p:cNvSpPr/>
              <p:nvPr/>
            </p:nvSpPr>
            <p:spPr>
              <a:xfrm>
                <a:off x="2593592" y="2216226"/>
                <a:ext cx="4985230" cy="466374"/>
              </a:xfrm>
              <a:prstGeom prst="rect">
                <a:avLst/>
              </a:prstGeom>
              <a:solidFill>
                <a:srgbClr val="FFFFFF">
                  <a:alpha val="1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8" name="Group 217"/>
              <p:cNvGrpSpPr/>
              <p:nvPr/>
            </p:nvGrpSpPr>
            <p:grpSpPr>
              <a:xfrm>
                <a:off x="3369404" y="2559695"/>
                <a:ext cx="4744378" cy="369332"/>
                <a:chOff x="1693756" y="1814115"/>
                <a:chExt cx="4744378" cy="369332"/>
              </a:xfrm>
            </p:grpSpPr>
            <p:sp>
              <p:nvSpPr>
                <p:cNvPr id="219" name="TextBox 218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E46C0A"/>
                      </a:solidFill>
                    </a:rPr>
                    <a:t>elliptical trainer benefits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220" name="Group 219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222" name="Oval 221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23" name="Straight Connector 222"/>
                  <p:cNvCxnSpPr>
                    <a:endCxn id="222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21" name="Straight Connector 220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01" name="TextBox 200"/>
            <p:cNvSpPr txBox="1"/>
            <p:nvPr/>
          </p:nvSpPr>
          <p:spPr>
            <a:xfrm>
              <a:off x="299411" y="3511462"/>
              <a:ext cx="44519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Firm task threshold </a:t>
              </a:r>
              <a:r>
                <a:rPr 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model 1</a:t>
              </a:r>
              <a:endPara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202" name="Group 201"/>
            <p:cNvGrpSpPr/>
            <p:nvPr/>
          </p:nvGrpSpPr>
          <p:grpSpPr>
            <a:xfrm>
              <a:off x="749932" y="4107333"/>
              <a:ext cx="3019721" cy="1385969"/>
              <a:chOff x="5246287" y="3856148"/>
              <a:chExt cx="3019721" cy="1385969"/>
            </a:xfrm>
          </p:grpSpPr>
          <p:sp>
            <p:nvSpPr>
              <p:cNvPr id="208" name="TextBox 207"/>
              <p:cNvSpPr txBox="1"/>
              <p:nvPr/>
            </p:nvSpPr>
            <p:spPr>
              <a:xfrm>
                <a:off x="7686388" y="4872785"/>
                <a:ext cx="579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1.0</a:t>
                </a:r>
                <a:endParaRPr lang="en-US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09" name="TextBox 208"/>
              <p:cNvSpPr txBox="1"/>
              <p:nvPr/>
            </p:nvSpPr>
            <p:spPr>
              <a:xfrm>
                <a:off x="6904409" y="4534627"/>
                <a:ext cx="7006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0.02</a:t>
                </a:r>
                <a:endParaRPr lang="en-US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10" name="TextBox 209"/>
              <p:cNvSpPr txBox="1"/>
              <p:nvPr/>
            </p:nvSpPr>
            <p:spPr>
              <a:xfrm>
                <a:off x="5986313" y="4164065"/>
                <a:ext cx="6895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0.90</a:t>
                </a:r>
                <a:endParaRPr lang="en-US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11" name="TextBox 210"/>
              <p:cNvSpPr txBox="1"/>
              <p:nvPr/>
            </p:nvSpPr>
            <p:spPr>
              <a:xfrm>
                <a:off x="5246287" y="3856148"/>
                <a:ext cx="6240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0.01</a:t>
                </a:r>
                <a:endParaRPr lang="en-US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03" name="Group 202"/>
            <p:cNvGrpSpPr/>
            <p:nvPr/>
          </p:nvGrpSpPr>
          <p:grpSpPr>
            <a:xfrm>
              <a:off x="5141440" y="4063840"/>
              <a:ext cx="2905552" cy="1385969"/>
              <a:chOff x="5246288" y="3856148"/>
              <a:chExt cx="2905552" cy="1385969"/>
            </a:xfrm>
          </p:grpSpPr>
          <p:sp>
            <p:nvSpPr>
              <p:cNvPr id="204" name="TextBox 203"/>
              <p:cNvSpPr txBox="1"/>
              <p:nvPr/>
            </p:nvSpPr>
            <p:spPr>
              <a:xfrm>
                <a:off x="7572220" y="4872785"/>
                <a:ext cx="579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1.0</a:t>
                </a:r>
                <a:endParaRPr lang="en-US" b="1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05" name="TextBox 204"/>
              <p:cNvSpPr txBox="1"/>
              <p:nvPr/>
            </p:nvSpPr>
            <p:spPr>
              <a:xfrm>
                <a:off x="6804513" y="4534627"/>
                <a:ext cx="579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0.0</a:t>
                </a:r>
                <a:endParaRPr lang="en-US" b="1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06" name="TextBox 205"/>
              <p:cNvSpPr txBox="1"/>
              <p:nvPr/>
            </p:nvSpPr>
            <p:spPr>
              <a:xfrm>
                <a:off x="5986313" y="4149796"/>
                <a:ext cx="579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0.5</a:t>
                </a:r>
                <a:endParaRPr lang="en-US" b="1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07" name="TextBox 206"/>
              <p:cNvSpPr txBox="1"/>
              <p:nvPr/>
            </p:nvSpPr>
            <p:spPr>
              <a:xfrm>
                <a:off x="5246288" y="3856148"/>
                <a:ext cx="579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0.0</a:t>
                </a:r>
                <a:endParaRPr lang="en-US" b="1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</p:grpSp>
      <p:grpSp>
        <p:nvGrpSpPr>
          <p:cNvPr id="84" name="Group 83"/>
          <p:cNvGrpSpPr/>
          <p:nvPr/>
        </p:nvGrpSpPr>
        <p:grpSpPr>
          <a:xfrm>
            <a:off x="569441" y="3911897"/>
            <a:ext cx="2383764" cy="1228511"/>
            <a:chOff x="591099" y="1123913"/>
            <a:chExt cx="2383764" cy="1228511"/>
          </a:xfrm>
        </p:grpSpPr>
        <p:cxnSp>
          <p:nvCxnSpPr>
            <p:cNvPr id="85" name="Straight Connector 84"/>
            <p:cNvCxnSpPr/>
            <p:nvPr/>
          </p:nvCxnSpPr>
          <p:spPr>
            <a:xfrm flipV="1">
              <a:off x="749933" y="1381788"/>
              <a:ext cx="553455" cy="28091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2421408" y="2071506"/>
              <a:ext cx="553455" cy="28091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 rot="20656637">
              <a:off x="591099" y="1123913"/>
              <a:ext cx="624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3">
                      <a:lumMod val="75000"/>
                    </a:schemeClr>
                  </a:solidFill>
                </a:rPr>
                <a:t>0</a:t>
              </a:r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</a:rPr>
                <a:t>.0</a:t>
              </a:r>
              <a:endParaRPr lang="en-US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 rot="20656637">
              <a:off x="2109396" y="1818588"/>
              <a:ext cx="624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3">
                      <a:lumMod val="75000"/>
                    </a:schemeClr>
                  </a:solidFill>
                </a:rPr>
                <a:t>0</a:t>
              </a:r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</a:rPr>
                <a:t>.0</a:t>
              </a:r>
              <a:endParaRPr lang="en-US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13B4-D034-224F-8DE8-88A7C255BE18}" type="slidenum">
              <a:rPr lang="en-US" smtClean="0"/>
              <a:t>14</a:t>
            </a:fld>
            <a:endParaRPr lang="en-US"/>
          </a:p>
        </p:txBody>
      </p:sp>
      <p:grpSp>
        <p:nvGrpSpPr>
          <p:cNvPr id="91" name="Group 90"/>
          <p:cNvGrpSpPr/>
          <p:nvPr/>
        </p:nvGrpSpPr>
        <p:grpSpPr>
          <a:xfrm>
            <a:off x="528692" y="1189718"/>
            <a:ext cx="2383764" cy="1228511"/>
            <a:chOff x="591099" y="1123913"/>
            <a:chExt cx="2383764" cy="1228511"/>
          </a:xfrm>
        </p:grpSpPr>
        <p:cxnSp>
          <p:nvCxnSpPr>
            <p:cNvPr id="92" name="Straight Connector 91"/>
            <p:cNvCxnSpPr/>
            <p:nvPr/>
          </p:nvCxnSpPr>
          <p:spPr>
            <a:xfrm flipV="1">
              <a:off x="749933" y="1381788"/>
              <a:ext cx="553455" cy="28091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V="1">
              <a:off x="2421408" y="2071506"/>
              <a:ext cx="553455" cy="28091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 rot="20656637">
              <a:off x="591099" y="1123913"/>
              <a:ext cx="624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3">
                      <a:lumMod val="75000"/>
                    </a:schemeClr>
                  </a:solidFill>
                </a:rPr>
                <a:t>0</a:t>
              </a:r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</a:rPr>
                <a:t>.0</a:t>
              </a:r>
              <a:endParaRPr lang="en-US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 rot="20656637">
              <a:off x="2109396" y="1818588"/>
              <a:ext cx="624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3">
                      <a:lumMod val="75000"/>
                    </a:schemeClr>
                  </a:solidFill>
                </a:rPr>
                <a:t>0</a:t>
              </a:r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</a:rPr>
                <a:t>.0</a:t>
              </a:r>
              <a:endParaRPr lang="en-US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  <p:sp>
        <p:nvSpPr>
          <p:cNvPr id="96" name="Rectangle 9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601810"/>
              </p:ext>
            </p:extLst>
          </p:nvPr>
        </p:nvGraphicFramePr>
        <p:xfrm>
          <a:off x="268111" y="2136423"/>
          <a:ext cx="8452556" cy="280416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370667"/>
                <a:gridCol w="959555"/>
                <a:gridCol w="1171223"/>
                <a:gridCol w="1086555"/>
                <a:gridCol w="1128889"/>
                <a:gridCol w="17356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Model</a:t>
                      </a:r>
                      <a:endParaRPr lang="en-US" sz="1600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Uses context?</a:t>
                      </a:r>
                      <a:endParaRPr lang="en-US" sz="1600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Uses task info?</a:t>
                      </a:r>
                      <a:endParaRPr lang="en-US" sz="1600" dirty="0"/>
                    </a:p>
                  </a:txBody>
                  <a:tcPr>
                    <a:lnR>
                      <a:noFill/>
                    </a:lnR>
                    <a:lnT w="12700" cmpd="sng">
                      <a:noFill/>
                    </a:lnT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Hard threshold?</a:t>
                      </a:r>
                      <a:endParaRPr lang="en-US" sz="16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Task</a:t>
                      </a:r>
                      <a:r>
                        <a:rPr lang="en-US" sz="1600" baseline="0" smtClean="0"/>
                        <a:t> decay?</a:t>
                      </a:r>
                      <a:endParaRPr lang="en-US" sz="16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Uses same-task</a:t>
                      </a:r>
                      <a:r>
                        <a:rPr lang="en-US" sz="1600" baseline="0" dirty="0" smtClean="0"/>
                        <a:t> score as weight?</a:t>
                      </a:r>
                      <a:endParaRPr lang="en-US" sz="1600" dirty="0"/>
                    </a:p>
                  </a:txBody>
                  <a:tcPr>
                    <a:lnL>
                      <a:noFill/>
                    </a:lnL>
                    <a:lnT w="12700" cmpd="sng">
                      <a:noFill/>
                    </a:lnT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Reference query only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ym typeface="Zapf Dingbats"/>
                        </a:rPr>
                        <a:t>✔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Hard task threshold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ym typeface="Zapf Dingbats"/>
                        </a:rPr>
                        <a:t>✔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ym typeface="Zapf Dingbats"/>
                        </a:rPr>
                        <a:t>✔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ym typeface="Zapf Dingbats"/>
                        </a:rPr>
                        <a:t>✔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ym typeface="Zapf Dingbats"/>
                        </a:rPr>
                        <a:t>✔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Soft task threshold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ym typeface="Zapf Dingbats"/>
                        </a:rPr>
                        <a:t>✔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ym typeface="Zapf Dingbats"/>
                        </a:rPr>
                        <a:t>✔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ym typeface="Zapf Dingbats"/>
                        </a:rPr>
                        <a:t>✔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Firm task threshold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ym typeface="Zapf Dingbats"/>
                        </a:rPr>
                        <a:t>✔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ym typeface="Zapf Dingbats"/>
                        </a:rPr>
                        <a:t>✔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ym typeface="Zapf Dingbats"/>
                        </a:rPr>
                        <a:t>✔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ym typeface="Zapf Dingbats"/>
                        </a:rPr>
                        <a:t>✔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Firm task threshold 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ym typeface="Zapf Dingbats"/>
                        </a:rPr>
                        <a:t>✔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ym typeface="Zapf Dingbats"/>
                        </a:rPr>
                        <a:t>✔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ym typeface="Zapf Dingbats"/>
                        </a:rPr>
                        <a:t>✔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ym typeface="Zapf Dingbats"/>
                        </a:rPr>
                        <a:t>✔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ym typeface="Zapf Dingbats"/>
                        </a:rPr>
                        <a:t>✔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165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83177"/>
            <a:ext cx="8229600" cy="1143000"/>
          </a:xfrm>
        </p:spPr>
        <p:txBody>
          <a:bodyPr/>
          <a:lstStyle/>
          <a:p>
            <a:r>
              <a:rPr lang="en-US" dirty="0" smtClean="0"/>
              <a:t>Data and evaluation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1675" y="685928"/>
            <a:ext cx="692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Query recommendations: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2006 AOL search log 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1675" y="2087038"/>
            <a:ext cx="692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Tasks: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2010—2011 TREC Session Track 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2074911" y="1204297"/>
            <a:ext cx="6611889" cy="815259"/>
            <a:chOff x="2074911" y="1204297"/>
            <a:chExt cx="6611889" cy="815259"/>
          </a:xfrm>
        </p:grpSpPr>
        <p:sp>
          <p:nvSpPr>
            <p:cNvPr id="7" name="Bent Arrow 6"/>
            <p:cNvSpPr/>
            <p:nvPr/>
          </p:nvSpPr>
          <p:spPr>
            <a:xfrm flipV="1">
              <a:off x="4425124" y="1213184"/>
              <a:ext cx="487286" cy="428279"/>
            </a:xfrm>
            <a:prstGeom prst="ben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912410" y="1338653"/>
              <a:ext cx="377439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used </a:t>
              </a:r>
              <a:r>
                <a:rPr lang="en-US" sz="2000" i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to </a:t>
              </a:r>
              <a:r>
                <a:rPr lang="en-US" sz="20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bulid</a:t>
              </a:r>
              <a:r>
                <a:rPr lang="en-US" sz="20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2000" i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 Term-Query Graph</a:t>
              </a:r>
              <a:endParaRPr lang="en-US" sz="2000" i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2074911" y="1204297"/>
              <a:ext cx="1446980" cy="815259"/>
              <a:chOff x="1137001" y="1213184"/>
              <a:chExt cx="1661400" cy="936068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1137001" y="1260839"/>
                <a:ext cx="400110" cy="40011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1998181" y="1213184"/>
                <a:ext cx="400110" cy="40011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537111" y="1749142"/>
                <a:ext cx="400110" cy="40011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398291" y="1686928"/>
                <a:ext cx="400110" cy="40011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" name="Curved Connector 14"/>
              <p:cNvCxnSpPr>
                <a:stCxn id="9" idx="7"/>
                <a:endCxn id="10" idx="1"/>
              </p:cNvCxnSpPr>
              <p:nvPr/>
            </p:nvCxnSpPr>
            <p:spPr>
              <a:xfrm rot="5400000" flipH="1" flipV="1">
                <a:off x="1743819" y="1006477"/>
                <a:ext cx="47655" cy="578260"/>
              </a:xfrm>
              <a:prstGeom prst="curvedConnector3">
                <a:avLst>
                  <a:gd name="adj1" fmla="val 361761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urved Connector 16"/>
              <p:cNvCxnSpPr>
                <a:stCxn id="9" idx="4"/>
                <a:endCxn id="11" idx="2"/>
              </p:cNvCxnSpPr>
              <p:nvPr/>
            </p:nvCxnSpPr>
            <p:spPr>
              <a:xfrm rot="16200000" flipH="1">
                <a:off x="1292959" y="1705045"/>
                <a:ext cx="288248" cy="200055"/>
              </a:xfrm>
              <a:prstGeom prst="curvedConnector2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urved Connector 19"/>
              <p:cNvCxnSpPr>
                <a:stCxn id="10" idx="3"/>
                <a:endCxn id="11" idx="7"/>
              </p:cNvCxnSpPr>
              <p:nvPr/>
            </p:nvCxnSpPr>
            <p:spPr>
              <a:xfrm rot="5400000">
                <a:off x="1841182" y="1592143"/>
                <a:ext cx="253038" cy="178150"/>
              </a:xfrm>
              <a:prstGeom prst="curvedConnector3">
                <a:avLst>
                  <a:gd name="adj1" fmla="val 50000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urved Connector 22"/>
              <p:cNvCxnSpPr>
                <a:stCxn id="12" idx="2"/>
                <a:endCxn id="9" idx="6"/>
              </p:cNvCxnSpPr>
              <p:nvPr/>
            </p:nvCxnSpPr>
            <p:spPr>
              <a:xfrm rot="10800000">
                <a:off x="1537111" y="1460895"/>
                <a:ext cx="861180" cy="426089"/>
              </a:xfrm>
              <a:prstGeom prst="curvedConnector3">
                <a:avLst>
                  <a:gd name="adj1" fmla="val 50000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urved Connector 25"/>
              <p:cNvCxnSpPr>
                <a:stCxn id="9" idx="7"/>
                <a:endCxn id="10" idx="1"/>
              </p:cNvCxnSpPr>
              <p:nvPr/>
            </p:nvCxnSpPr>
            <p:spPr>
              <a:xfrm rot="5400000" flipH="1" flipV="1">
                <a:off x="1743819" y="1006477"/>
                <a:ext cx="47655" cy="578260"/>
              </a:xfrm>
              <a:prstGeom prst="curvedConnector3">
                <a:avLst>
                  <a:gd name="adj1" fmla="val -134076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urved Connector 29"/>
              <p:cNvCxnSpPr>
                <a:stCxn id="12" idx="3"/>
                <a:endCxn id="11" idx="5"/>
              </p:cNvCxnSpPr>
              <p:nvPr/>
            </p:nvCxnSpPr>
            <p:spPr>
              <a:xfrm rot="5400000">
                <a:off x="2136649" y="1770420"/>
                <a:ext cx="62214" cy="578260"/>
              </a:xfrm>
              <a:prstGeom prst="curvedConnector3">
                <a:avLst>
                  <a:gd name="adj1" fmla="val 181821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Group 2"/>
          <p:cNvGrpSpPr/>
          <p:nvPr/>
        </p:nvGrpSpPr>
        <p:grpSpPr>
          <a:xfrm>
            <a:off x="1708905" y="2616594"/>
            <a:ext cx="6058142" cy="1437854"/>
            <a:chOff x="1708905" y="2616594"/>
            <a:chExt cx="6058142" cy="1437854"/>
          </a:xfrm>
        </p:grpSpPr>
        <p:sp>
          <p:nvSpPr>
            <p:cNvPr id="36" name="TextBox 35"/>
            <p:cNvSpPr txBox="1"/>
            <p:nvPr/>
          </p:nvSpPr>
          <p:spPr>
            <a:xfrm>
              <a:off x="5159172" y="2616594"/>
              <a:ext cx="22744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On-task contexts</a:t>
              </a:r>
              <a:endParaRPr lang="en-US" sz="24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708905" y="2856483"/>
              <a:ext cx="2716219" cy="976189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- 212 judged sessions</a:t>
              </a:r>
            </a:p>
            <a:p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- 2+ queries/session</a:t>
              </a:r>
            </a:p>
            <a:p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- task = session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197277" y="3117991"/>
              <a:ext cx="25697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Off-task contexts</a:t>
              </a:r>
              <a:endParaRPr lang="en-US" sz="24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197277" y="3592783"/>
              <a:ext cx="25697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Mixed contexts</a:t>
              </a:r>
              <a:endParaRPr lang="en-US" sz="24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69819" y="4058634"/>
            <a:ext cx="8238291" cy="1600893"/>
            <a:chOff x="148939" y="5248177"/>
            <a:chExt cx="8238291" cy="1017713"/>
          </a:xfrm>
        </p:grpSpPr>
        <p:sp>
          <p:nvSpPr>
            <p:cNvPr id="42" name="TextBox 41"/>
            <p:cNvSpPr txBox="1"/>
            <p:nvPr/>
          </p:nvSpPr>
          <p:spPr>
            <a:xfrm>
              <a:off x="148939" y="5248177"/>
              <a:ext cx="22744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Evaluation</a:t>
              </a:r>
              <a:endParaRPr lang="en-US" sz="24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64354" y="5556270"/>
              <a:ext cx="8222876" cy="70962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- </a:t>
              </a:r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When’s the soonest a user can find a novel document?</a:t>
              </a:r>
            </a:p>
            <a:p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- </a:t>
              </a:r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MRR over documents retrieved with the top scoring recommendation (</a:t>
              </a:r>
              <a:r>
                <a:rPr lang="en-US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ClueWeb</a:t>
              </a:r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‘09)</a:t>
              </a:r>
            </a:p>
            <a:p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- removed documents retrieved in top 10 of context queries</a:t>
              </a:r>
            </a:p>
            <a:p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>
          <a:xfrm>
            <a:off x="6553200" y="6342544"/>
            <a:ext cx="2133600" cy="365125"/>
          </a:xfrm>
        </p:spPr>
        <p:txBody>
          <a:bodyPr/>
          <a:lstStyle/>
          <a:p>
            <a:fld id="{424813B4-D034-224F-8DE8-88A7C255BE18}" type="slidenum">
              <a:rPr lang="en-US" smtClean="0"/>
              <a:t>15</a:t>
            </a:fld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558094" y="5862451"/>
            <a:ext cx="7146578" cy="902702"/>
            <a:chOff x="1193089" y="5862451"/>
            <a:chExt cx="7146578" cy="902702"/>
          </a:xfrm>
        </p:grpSpPr>
        <p:sp>
          <p:nvSpPr>
            <p:cNvPr id="33" name="Rectangle 32"/>
            <p:cNvSpPr/>
            <p:nvPr/>
          </p:nvSpPr>
          <p:spPr>
            <a:xfrm>
              <a:off x="1193089" y="5862451"/>
              <a:ext cx="2902348" cy="845218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b="1" dirty="0" smtClean="0">
                  <a:solidFill>
                    <a:schemeClr val="bg1"/>
                  </a:solidFill>
                </a:rPr>
                <a:t>0.6 	the </a:t>
              </a:r>
              <a:r>
                <a:rPr lang="en-US" sz="1200" b="1" dirty="0">
                  <a:solidFill>
                    <a:schemeClr val="bg1"/>
                  </a:solidFill>
                </a:rPr>
                <a:t>benefits of an elliptical trainer</a:t>
              </a:r>
            </a:p>
            <a:p>
              <a:r>
                <a:rPr lang="en-US" sz="12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0.5	image </a:t>
              </a:r>
              <a:r>
                <a:rPr lang="en-US" sz="1200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8.0 elliptical trainer</a:t>
              </a:r>
            </a:p>
            <a:p>
              <a:r>
                <a:rPr lang="en-US" sz="12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0.4	total </a:t>
              </a:r>
              <a:r>
                <a:rPr lang="en-US" sz="1200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trainer pro</a:t>
              </a:r>
            </a:p>
            <a:p>
              <a:r>
                <a:rPr lang="en-US" sz="12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0.4	elliptical trainer </a:t>
              </a:r>
              <a:r>
                <a:rPr lang="en-US" sz="1200" dirty="0" err="1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vs</a:t>
              </a:r>
              <a:r>
                <a:rPr lang="en-US" sz="12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 treadmill</a:t>
              </a:r>
              <a:endParaRPr lang="en-US" sz="1200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4" name="Can 3"/>
            <p:cNvSpPr/>
            <p:nvPr/>
          </p:nvSpPr>
          <p:spPr>
            <a:xfrm>
              <a:off x="4679399" y="5862451"/>
              <a:ext cx="1035756" cy="845218"/>
            </a:xfrm>
            <a:prstGeom prst="ca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ClueWeb</a:t>
              </a:r>
              <a:endParaRPr lang="en-US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3951111" y="6053667"/>
              <a:ext cx="728288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5715155" y="6053667"/>
              <a:ext cx="728288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angle 50"/>
            <p:cNvSpPr/>
            <p:nvPr/>
          </p:nvSpPr>
          <p:spPr>
            <a:xfrm>
              <a:off x="6443443" y="5919935"/>
              <a:ext cx="1896224" cy="845218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b="1" dirty="0" smtClean="0">
                  <a:solidFill>
                    <a:schemeClr val="bg1"/>
                  </a:solidFill>
                </a:rPr>
                <a:t>elliptical-</a:t>
              </a:r>
              <a:r>
                <a:rPr lang="en-US" sz="1200" b="1" dirty="0" err="1" smtClean="0">
                  <a:solidFill>
                    <a:schemeClr val="bg1"/>
                  </a:solidFill>
                </a:rPr>
                <a:t>trainer.com</a:t>
              </a:r>
              <a:endParaRPr lang="en-US" sz="1200" b="1" dirty="0" smtClean="0">
                <a:solidFill>
                  <a:schemeClr val="bg1"/>
                </a:solidFill>
              </a:endParaRPr>
            </a:p>
            <a:p>
              <a:r>
                <a:rPr lang="en-US" sz="1200" dirty="0" err="1" smtClean="0">
                  <a:solidFill>
                    <a:schemeClr val="accent3">
                      <a:lumMod val="40000"/>
                      <a:lumOff val="60000"/>
                    </a:schemeClr>
                  </a:solidFill>
                </a:rPr>
                <a:t>sportsequipment.com</a:t>
              </a:r>
              <a:endParaRPr lang="en-US" sz="1200" dirty="0" smtClean="0">
                <a:solidFill>
                  <a:schemeClr val="accent3">
                    <a:lumMod val="40000"/>
                    <a:lumOff val="60000"/>
                  </a:schemeClr>
                </a:solidFill>
              </a:endParaRPr>
            </a:p>
            <a:p>
              <a:r>
                <a:rPr lang="en-US" sz="1200" dirty="0" err="1" smtClean="0">
                  <a:solidFill>
                    <a:schemeClr val="accent3">
                      <a:lumMod val="40000"/>
                      <a:lumOff val="60000"/>
                    </a:schemeClr>
                  </a:solidFill>
                </a:rPr>
                <a:t>totaltrainer.com</a:t>
              </a:r>
              <a:endParaRPr lang="en-US" sz="1200" dirty="0" smtClean="0">
                <a:solidFill>
                  <a:schemeClr val="accent3">
                    <a:lumMod val="40000"/>
                    <a:lumOff val="60000"/>
                  </a:schemeClr>
                </a:solidFill>
              </a:endParaRPr>
            </a:p>
            <a:p>
              <a:r>
                <a:rPr lang="en-US" sz="1200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</a:rPr>
                <a:t>…</a:t>
              </a:r>
              <a:endParaRPr lang="en-US" sz="1200" dirty="0">
                <a:solidFill>
                  <a:schemeClr val="accent3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7207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39786"/>
            <a:ext cx="8229600" cy="1143000"/>
          </a:xfrm>
        </p:spPr>
        <p:txBody>
          <a:bodyPr/>
          <a:lstStyle/>
          <a:p>
            <a:r>
              <a:rPr lang="en-US" dirty="0" smtClean="0"/>
              <a:t>Effect of on-/off-task context</a:t>
            </a:r>
            <a:endParaRPr lang="en-US" dirty="0"/>
          </a:p>
        </p:txBody>
      </p:sp>
      <p:pic>
        <p:nvPicPr>
          <p:cNvPr id="4" name="Content Placeholder 3" descr="on-and-off-task-performance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68" r="-961"/>
          <a:stretch/>
        </p:blipFill>
        <p:spPr>
          <a:xfrm>
            <a:off x="42812" y="785261"/>
            <a:ext cx="6122163" cy="6029932"/>
          </a:xfrm>
        </p:spPr>
      </p:pic>
      <p:grpSp>
        <p:nvGrpSpPr>
          <p:cNvPr id="8" name="Group 7"/>
          <p:cNvGrpSpPr/>
          <p:nvPr/>
        </p:nvGrpSpPr>
        <p:grpSpPr>
          <a:xfrm>
            <a:off x="5817902" y="5730079"/>
            <a:ext cx="3326098" cy="1200329"/>
            <a:chOff x="5817902" y="5730079"/>
            <a:chExt cx="2835119" cy="1200329"/>
          </a:xfrm>
        </p:grpSpPr>
        <p:sp>
          <p:nvSpPr>
            <p:cNvPr id="6" name="TextBox 5"/>
            <p:cNvSpPr txBox="1"/>
            <p:nvPr/>
          </p:nvSpPr>
          <p:spPr>
            <a:xfrm>
              <a:off x="6349486" y="5730079"/>
              <a:ext cx="23035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6">
                      <a:lumMod val="75000"/>
                    </a:schemeClr>
                  </a:solidFill>
                </a:rPr>
                <a:t>How far back in the user’s history we look, including the reference query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7" name="Left Arrow 6"/>
            <p:cNvSpPr/>
            <p:nvPr/>
          </p:nvSpPr>
          <p:spPr>
            <a:xfrm>
              <a:off x="5817902" y="6025441"/>
              <a:ext cx="457754" cy="398742"/>
            </a:xfrm>
            <a:prstGeom prst="lef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13B4-D034-224F-8DE8-88A7C255BE18}" type="slidenum">
              <a:rPr lang="en-US" smtClean="0"/>
              <a:t>16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6162260" y="895221"/>
            <a:ext cx="3031781" cy="955526"/>
            <a:chOff x="6162260" y="895221"/>
            <a:chExt cx="3031781" cy="955526"/>
          </a:xfrm>
        </p:grpSpPr>
        <p:grpSp>
          <p:nvGrpSpPr>
            <p:cNvPr id="9" name="Group 8"/>
            <p:cNvGrpSpPr/>
            <p:nvPr/>
          </p:nvGrpSpPr>
          <p:grpSpPr>
            <a:xfrm>
              <a:off x="6162260" y="1402889"/>
              <a:ext cx="2835119" cy="447858"/>
              <a:chOff x="5817902" y="5976325"/>
              <a:chExt cx="2835119" cy="447858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6349486" y="5976325"/>
                <a:ext cx="230353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Yes, </a:t>
                </a:r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on average</a:t>
                </a:r>
                <a:endParaRPr lang="en-US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11" name="Left Arrow 10"/>
              <p:cNvSpPr/>
              <p:nvPr/>
            </p:nvSpPr>
            <p:spPr>
              <a:xfrm>
                <a:off x="5817902" y="6025441"/>
                <a:ext cx="457754" cy="398742"/>
              </a:xfrm>
              <a:prstGeom prst="lef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6680052" y="895221"/>
              <a:ext cx="25139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404040"/>
                  </a:solidFill>
                </a:rPr>
                <a:t>Does on-task context help?</a:t>
              </a:r>
              <a:endParaRPr lang="en-US" sz="1600" dirty="0">
                <a:solidFill>
                  <a:srgbClr val="404040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6346125" y="920343"/>
              <a:ext cx="333927" cy="30864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1</a:t>
              </a:r>
              <a:endParaRPr lang="en-US" sz="16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164975" y="2798754"/>
            <a:ext cx="3456008" cy="1150329"/>
            <a:chOff x="6164975" y="2798754"/>
            <a:chExt cx="3456008" cy="1150329"/>
          </a:xfrm>
        </p:grpSpPr>
        <p:grpSp>
          <p:nvGrpSpPr>
            <p:cNvPr id="12" name="Group 11"/>
            <p:cNvGrpSpPr/>
            <p:nvPr/>
          </p:nvGrpSpPr>
          <p:grpSpPr>
            <a:xfrm>
              <a:off x="6164975" y="3302752"/>
              <a:ext cx="2835119" cy="646331"/>
              <a:chOff x="5817902" y="5907295"/>
              <a:chExt cx="2835119" cy="646331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6349486" y="5907295"/>
                <a:ext cx="230353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2"/>
                    </a:solidFill>
                  </a:rPr>
                  <a:t>Off-task context hurts, on average</a:t>
                </a:r>
                <a:endParaRPr lang="en-US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4" name="Left Arrow 13"/>
              <p:cNvSpPr/>
              <p:nvPr/>
            </p:nvSpPr>
            <p:spPr>
              <a:xfrm>
                <a:off x="5817902" y="6025441"/>
                <a:ext cx="457754" cy="398742"/>
              </a:xfrm>
              <a:prstGeom prst="leftArrow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6785864" y="2798754"/>
              <a:ext cx="283511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404040"/>
                  </a:solidFill>
                </a:rPr>
                <a:t>How much </a:t>
              </a:r>
              <a:r>
                <a:rPr lang="en-US" sz="1400" dirty="0" smtClean="0">
                  <a:solidFill>
                    <a:srgbClr val="404040"/>
                  </a:solidFill>
                </a:rPr>
                <a:t>does </a:t>
              </a:r>
            </a:p>
            <a:p>
              <a:r>
                <a:rPr lang="en-US" sz="1400" dirty="0" smtClean="0">
                  <a:solidFill>
                    <a:srgbClr val="404040"/>
                  </a:solidFill>
                </a:rPr>
                <a:t>off</a:t>
              </a:r>
              <a:r>
                <a:rPr lang="en-US" sz="1400" dirty="0" smtClean="0">
                  <a:solidFill>
                    <a:srgbClr val="404040"/>
                  </a:solidFill>
                </a:rPr>
                <a:t>-task </a:t>
              </a:r>
              <a:r>
                <a:rPr lang="en-US" sz="1400" dirty="0" smtClean="0">
                  <a:solidFill>
                    <a:srgbClr val="404040"/>
                  </a:solidFill>
                </a:rPr>
                <a:t>context hurt</a:t>
              </a:r>
              <a:r>
                <a:rPr lang="en-US" sz="1400" dirty="0" smtClean="0">
                  <a:solidFill>
                    <a:srgbClr val="404040"/>
                  </a:solidFill>
                </a:rPr>
                <a:t>?</a:t>
              </a:r>
              <a:endParaRPr lang="en-US" sz="1400" dirty="0">
                <a:solidFill>
                  <a:srgbClr val="40404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6399731" y="2917115"/>
              <a:ext cx="333927" cy="30864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2</a:t>
              </a:r>
            </a:p>
          </p:txBody>
        </p:sp>
      </p:grpSp>
      <p:sp>
        <p:nvSpPr>
          <p:cNvPr id="20" name="Rectangle 19"/>
          <p:cNvSpPr/>
          <p:nvPr/>
        </p:nvSpPr>
        <p:spPr>
          <a:xfrm>
            <a:off x="1199444" y="4783667"/>
            <a:ext cx="2667000" cy="9464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751666" y="1026229"/>
            <a:ext cx="1848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on-task context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51666" y="2095851"/>
            <a:ext cx="217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reference-query only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765777" y="3764417"/>
            <a:ext cx="1848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off-task context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052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2352"/>
            <a:ext cx="8229600" cy="1143000"/>
          </a:xfrm>
        </p:spPr>
        <p:txBody>
          <a:bodyPr/>
          <a:lstStyle/>
          <a:p>
            <a:r>
              <a:rPr lang="en-US" dirty="0" smtClean="0"/>
              <a:t>Effect of </a:t>
            </a:r>
            <a:r>
              <a:rPr lang="en-US" dirty="0" smtClean="0"/>
              <a:t>noise (mixed contexts)</a:t>
            </a:r>
            <a:endParaRPr lang="en-US" dirty="0"/>
          </a:p>
        </p:txBody>
      </p:sp>
      <p:pic>
        <p:nvPicPr>
          <p:cNvPr id="4" name="Content Placeholder 3" descr="mixed-context-performance-top-1-rec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076" r="-13076"/>
          <a:stretch/>
        </p:blipFill>
        <p:spPr>
          <a:xfrm>
            <a:off x="-741548" y="713447"/>
            <a:ext cx="7746547" cy="6140652"/>
          </a:xfrm>
        </p:spPr>
      </p:pic>
      <p:grpSp>
        <p:nvGrpSpPr>
          <p:cNvPr id="5" name="Group 4"/>
          <p:cNvGrpSpPr/>
          <p:nvPr/>
        </p:nvGrpSpPr>
        <p:grpSpPr>
          <a:xfrm>
            <a:off x="6162260" y="1053267"/>
            <a:ext cx="2835119" cy="1200329"/>
            <a:chOff x="5817902" y="5818687"/>
            <a:chExt cx="2835119" cy="1200329"/>
          </a:xfrm>
        </p:grpSpPr>
        <p:sp>
          <p:nvSpPr>
            <p:cNvPr id="6" name="TextBox 5"/>
            <p:cNvSpPr txBox="1"/>
            <p:nvPr/>
          </p:nvSpPr>
          <p:spPr>
            <a:xfrm>
              <a:off x="6349486" y="5818687"/>
              <a:ext cx="23035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Firm 1 &amp; 2 and Hard </a:t>
              </a:r>
              <a:r>
                <a: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Task </a:t>
              </a:r>
              <a:r>
                <a:rPr lang="en-US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T</a:t>
              </a:r>
              <a:r>
                <a: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hreshold  </a:t>
              </a:r>
              <a:r>
                <a: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models are robust to noise</a:t>
              </a:r>
              <a:endParaRPr lang="en-US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7" name="Left Arrow 6"/>
            <p:cNvSpPr/>
            <p:nvPr/>
          </p:nvSpPr>
          <p:spPr>
            <a:xfrm>
              <a:off x="5817902" y="6025441"/>
              <a:ext cx="457754" cy="398742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211314" y="3952557"/>
            <a:ext cx="2835119" cy="923330"/>
            <a:chOff x="5817902" y="5774383"/>
            <a:chExt cx="2835119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6349486" y="5774383"/>
              <a:ext cx="230353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2"/>
                  </a:solidFill>
                </a:rPr>
                <a:t>Decay model can’t handle even 1 noisy query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0" name="Left Arrow 9"/>
            <p:cNvSpPr/>
            <p:nvPr/>
          </p:nvSpPr>
          <p:spPr>
            <a:xfrm>
              <a:off x="5817902" y="6025441"/>
              <a:ext cx="457754" cy="398742"/>
            </a:xfrm>
            <a:prstGeom prst="lef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211314" y="2958015"/>
            <a:ext cx="2786066" cy="923330"/>
            <a:chOff x="5817902" y="5747475"/>
            <a:chExt cx="2786066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6349486" y="5747475"/>
              <a:ext cx="225448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6">
                      <a:lumMod val="75000"/>
                    </a:schemeClr>
                  </a:solidFill>
                </a:rPr>
                <a:t>Soft </a:t>
              </a:r>
              <a:r>
                <a:rPr lang="en-US" dirty="0" smtClean="0">
                  <a:solidFill>
                    <a:schemeClr val="accent6">
                      <a:lumMod val="75000"/>
                    </a:schemeClr>
                  </a:solidFill>
                </a:rPr>
                <a:t>task threshold </a:t>
              </a:r>
              <a:r>
                <a:rPr lang="en-US" dirty="0" smtClean="0">
                  <a:solidFill>
                    <a:schemeClr val="accent6">
                      <a:lumMod val="75000"/>
                    </a:schemeClr>
                  </a:solidFill>
                </a:rPr>
                <a:t>model is easily distracted by noise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3" name="Left Arrow 12"/>
            <p:cNvSpPr/>
            <p:nvPr/>
          </p:nvSpPr>
          <p:spPr>
            <a:xfrm>
              <a:off x="5817902" y="6025441"/>
              <a:ext cx="457754" cy="398742"/>
            </a:xfrm>
            <a:prstGeom prst="lef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056716" y="6551465"/>
            <a:ext cx="2150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Lucchese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et al. (WSDM 2011)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13B4-D034-224F-8DE8-88A7C255BE18}" type="slidenum">
              <a:rPr lang="en-US" smtClean="0"/>
              <a:t>17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6406139" y="5047990"/>
            <a:ext cx="2737861" cy="1077218"/>
            <a:chOff x="1408570" y="5507364"/>
            <a:chExt cx="2737861" cy="1077218"/>
          </a:xfrm>
        </p:grpSpPr>
        <p:sp>
          <p:nvSpPr>
            <p:cNvPr id="17" name="TextBox 16"/>
            <p:cNvSpPr txBox="1"/>
            <p:nvPr/>
          </p:nvSpPr>
          <p:spPr>
            <a:xfrm>
              <a:off x="1742497" y="5507364"/>
              <a:ext cx="240393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404040"/>
                  </a:solidFill>
                </a:rPr>
                <a:t>How well does current technology deal with mixed contexts</a:t>
              </a:r>
              <a:r>
                <a:rPr lang="en-US" sz="1600" dirty="0" smtClean="0">
                  <a:solidFill>
                    <a:srgbClr val="404040"/>
                  </a:solidFill>
                </a:rPr>
                <a:t>?  </a:t>
              </a:r>
            </a:p>
            <a:p>
              <a:r>
                <a:rPr lang="en-US" sz="1600" dirty="0" smtClean="0">
                  <a:solidFill>
                    <a:srgbClr val="404040"/>
                  </a:solidFill>
                </a:rPr>
                <a:t>— Pretty well</a:t>
              </a:r>
              <a:endParaRPr lang="en-US" sz="1600" dirty="0" smtClean="0">
                <a:solidFill>
                  <a:srgbClr val="40404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408570" y="5705708"/>
              <a:ext cx="333927" cy="30864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3</a:t>
              </a:r>
              <a:endParaRPr lang="en-US" sz="160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1234641" y="4020491"/>
            <a:ext cx="2667000" cy="17086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847251">
            <a:off x="2952178" y="3433329"/>
            <a:ext cx="918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decay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847251">
            <a:off x="3741075" y="2705666"/>
            <a:ext cx="143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soft-task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01466" y="2068930"/>
            <a:ext cx="2195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reference-query only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492955" y="1453968"/>
            <a:ext cx="3052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55E12D"/>
                </a:solidFill>
              </a:rPr>
              <a:t>Firm1-,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Firm2-</a:t>
            </a:r>
            <a:r>
              <a:rPr lang="en-US" dirty="0" smtClean="0">
                <a:solidFill>
                  <a:srgbClr val="0000FF"/>
                </a:solidFill>
              </a:rPr>
              <a:t>, and hard-task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37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4152"/>
            <a:ext cx="8229600" cy="1143000"/>
          </a:xfrm>
        </p:spPr>
        <p:txBody>
          <a:bodyPr/>
          <a:lstStyle/>
          <a:p>
            <a:r>
              <a:rPr lang="en-US" dirty="0" smtClean="0"/>
              <a:t>Variance across task set</a:t>
            </a:r>
            <a:endParaRPr lang="en-US" dirty="0"/>
          </a:p>
        </p:txBody>
      </p:sp>
      <p:pic>
        <p:nvPicPr>
          <p:cNvPr id="4" name="Content Placeholder 3" descr="diff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2" r="4542"/>
          <a:stretch>
            <a:fillRect/>
          </a:stretch>
        </p:blipFill>
        <p:spPr/>
      </p:pic>
      <p:grpSp>
        <p:nvGrpSpPr>
          <p:cNvPr id="12" name="Group 11"/>
          <p:cNvGrpSpPr/>
          <p:nvPr/>
        </p:nvGrpSpPr>
        <p:grpSpPr>
          <a:xfrm>
            <a:off x="1269897" y="1757420"/>
            <a:ext cx="4990993" cy="989472"/>
            <a:chOff x="1269897" y="1757420"/>
            <a:chExt cx="4990993" cy="989472"/>
          </a:xfrm>
        </p:grpSpPr>
        <p:sp>
          <p:nvSpPr>
            <p:cNvPr id="6" name="Rectangle 5"/>
            <p:cNvSpPr/>
            <p:nvPr/>
          </p:nvSpPr>
          <p:spPr>
            <a:xfrm>
              <a:off x="1269897" y="1757420"/>
              <a:ext cx="2347834" cy="989472"/>
            </a:xfrm>
            <a:prstGeom prst="rect">
              <a:avLst/>
            </a:prstGeom>
            <a:noFill/>
            <a:ln w="38100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76795" y="1757420"/>
              <a:ext cx="258409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>
                      <a:lumMod val="75000"/>
                    </a:schemeClr>
                  </a:solidFill>
                </a:rPr>
                <a:t>Some really high highs</a:t>
              </a:r>
              <a:endParaRPr lang="en-US" sz="2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559905" y="1757420"/>
            <a:ext cx="2584095" cy="1869491"/>
            <a:chOff x="6559905" y="1757420"/>
            <a:chExt cx="2584095" cy="1869491"/>
          </a:xfrm>
        </p:grpSpPr>
        <p:sp>
          <p:nvSpPr>
            <p:cNvPr id="8" name="Rectangle 7"/>
            <p:cNvSpPr/>
            <p:nvPr/>
          </p:nvSpPr>
          <p:spPr>
            <a:xfrm>
              <a:off x="7442190" y="2637439"/>
              <a:ext cx="1348466" cy="989472"/>
            </a:xfrm>
            <a:prstGeom prst="rect">
              <a:avLst/>
            </a:prstGeom>
            <a:noFill/>
            <a:ln w="38100" cmpd="sng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559905" y="1757420"/>
              <a:ext cx="258409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accent2"/>
                  </a:solidFill>
                </a:rPr>
                <a:t>Some really low lows</a:t>
              </a:r>
              <a:endParaRPr lang="en-US" sz="240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931927" y="4872161"/>
            <a:ext cx="3858729" cy="1485391"/>
            <a:chOff x="4931927" y="4872161"/>
            <a:chExt cx="3858729" cy="1485391"/>
          </a:xfrm>
        </p:grpSpPr>
        <p:sp>
          <p:nvSpPr>
            <p:cNvPr id="10" name="Rectangle 9"/>
            <p:cNvSpPr/>
            <p:nvPr/>
          </p:nvSpPr>
          <p:spPr>
            <a:xfrm>
              <a:off x="7442190" y="4872161"/>
              <a:ext cx="1348466" cy="989472"/>
            </a:xfrm>
            <a:prstGeom prst="rect">
              <a:avLst/>
            </a:prstGeom>
            <a:noFill/>
            <a:ln w="38100" cmpd="sng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931927" y="5895887"/>
              <a:ext cx="37548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>
                  <a:solidFill>
                    <a:schemeClr val="accent2"/>
                  </a:solidFill>
                </a:rPr>
                <a:t>Several moderate lows</a:t>
              </a:r>
              <a:endParaRPr lang="en-US" sz="240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299426" y="4524538"/>
            <a:ext cx="2835124" cy="524838"/>
            <a:chOff x="1314195" y="2251589"/>
            <a:chExt cx="2835124" cy="524838"/>
          </a:xfrm>
        </p:grpSpPr>
        <p:sp>
          <p:nvSpPr>
            <p:cNvPr id="16" name="Rectangle 15"/>
            <p:cNvSpPr/>
            <p:nvPr/>
          </p:nvSpPr>
          <p:spPr>
            <a:xfrm>
              <a:off x="1314195" y="2482422"/>
              <a:ext cx="251029" cy="294005"/>
            </a:xfrm>
            <a:prstGeom prst="rect">
              <a:avLst/>
            </a:prstGeom>
            <a:noFill/>
            <a:ln w="38100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565224" y="2251589"/>
              <a:ext cx="25840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>
                      <a:lumMod val="75000"/>
                    </a:schemeClr>
                  </a:solidFill>
                </a:rPr>
                <a:t>One tiny little gain</a:t>
              </a:r>
              <a:endParaRPr lang="en-US" sz="2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13B4-D034-224F-8DE8-88A7C255BE18}" type="slidenum">
              <a:rPr lang="en-US" smtClean="0"/>
              <a:t>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 rot="16200000">
            <a:off x="-2105541" y="3793609"/>
            <a:ext cx="475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MRR Difference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101908" y="2627200"/>
            <a:ext cx="475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060133" y="4898968"/>
            <a:ext cx="475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641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on-task context can be very helpful</a:t>
            </a:r>
          </a:p>
          <a:p>
            <a:pPr lvl="1"/>
            <a:r>
              <a:rPr lang="en-US" dirty="0" smtClean="0"/>
              <a:t>it can also hurt</a:t>
            </a:r>
          </a:p>
          <a:p>
            <a:r>
              <a:rPr lang="en-US" dirty="0" smtClean="0"/>
              <a:t>off-task context is bad</a:t>
            </a:r>
          </a:p>
          <a:p>
            <a:r>
              <a:rPr lang="en-US" dirty="0" smtClean="0"/>
              <a:t>current state-of-the-art task segmentation works </a:t>
            </a:r>
            <a:r>
              <a:rPr lang="en-US" dirty="0" smtClean="0"/>
              <a:t>well</a:t>
            </a:r>
            <a:endParaRPr lang="en-US" dirty="0"/>
          </a:p>
        </p:txBody>
      </p:sp>
      <p:pic>
        <p:nvPicPr>
          <p:cNvPr id="4" name="Content Placeholder 3" descr="diff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2" r="4542"/>
          <a:stretch>
            <a:fillRect/>
          </a:stretch>
        </p:blipFill>
        <p:spPr>
          <a:xfrm>
            <a:off x="6678528" y="2076602"/>
            <a:ext cx="2269819" cy="1248313"/>
          </a:xfrm>
          <a:prstGeom prst="rect">
            <a:avLst/>
          </a:prstGeom>
        </p:spPr>
      </p:pic>
      <p:pic>
        <p:nvPicPr>
          <p:cNvPr id="5" name="Content Placeholder 3" descr="mixed-context-performance-top-1-rec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076" r="-13076"/>
          <a:stretch/>
        </p:blipFill>
        <p:spPr>
          <a:xfrm>
            <a:off x="3156742" y="3928420"/>
            <a:ext cx="2926953" cy="232018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13B4-D034-224F-8DE8-88A7C255BE1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03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>
            <a:off x="-95340" y="16414"/>
            <a:ext cx="9666110" cy="3451923"/>
            <a:chOff x="-95340" y="16414"/>
            <a:chExt cx="9666110" cy="3451923"/>
          </a:xfrm>
        </p:grpSpPr>
        <p:sp>
          <p:nvSpPr>
            <p:cNvPr id="49" name="Rectangle 48"/>
            <p:cNvSpPr/>
            <p:nvPr/>
          </p:nvSpPr>
          <p:spPr>
            <a:xfrm>
              <a:off x="235968" y="197557"/>
              <a:ext cx="8781032" cy="315636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92080" y="1141962"/>
              <a:ext cx="4294163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u="sng" dirty="0" smtClean="0">
                  <a:solidFill>
                    <a:srgbClr val="0000FF"/>
                  </a:solidFill>
                </a:rPr>
                <a:t>Delaware Solar Energy Coalition</a:t>
              </a:r>
            </a:p>
            <a:p>
              <a:r>
                <a:rPr lang="en-US" dirty="0" smtClean="0"/>
                <a:t>The Delaware Solar Energy Coalition (</a:t>
              </a:r>
              <a:r>
                <a:rPr lang="en-US" b="1" dirty="0" smtClean="0"/>
                <a:t>DSEC</a:t>
              </a:r>
              <a:r>
                <a:rPr lang="en-US" dirty="0" smtClean="0"/>
                <a:t>) was founded…</a:t>
              </a:r>
            </a:p>
            <a:p>
              <a:r>
                <a:rPr lang="en-US" sz="1400" dirty="0" smtClean="0">
                  <a:solidFill>
                    <a:srgbClr val="008000"/>
                  </a:solidFill>
                </a:rPr>
                <a:t>http://</a:t>
              </a:r>
              <a:r>
                <a:rPr lang="en-US" sz="1400" dirty="0" err="1" smtClean="0">
                  <a:solidFill>
                    <a:srgbClr val="008000"/>
                  </a:solidFill>
                </a:rPr>
                <a:t>delsec.org</a:t>
              </a:r>
              <a:endParaRPr lang="en-US" sz="1400" dirty="0">
                <a:solidFill>
                  <a:srgbClr val="008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15526" y="2461373"/>
              <a:ext cx="4607441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u="sng" dirty="0" smtClean="0">
                  <a:solidFill>
                    <a:srgbClr val="0000FF"/>
                  </a:solidFill>
                </a:rPr>
                <a:t>Deaf Smith Electric Cooperative – Home</a:t>
              </a:r>
            </a:p>
            <a:p>
              <a:r>
                <a:rPr lang="en-US" dirty="0" smtClean="0"/>
                <a:t>The Deaf Smith Electric Cooperative (</a:t>
              </a:r>
              <a:r>
                <a:rPr lang="en-US" b="1" dirty="0" smtClean="0"/>
                <a:t>DSEC</a:t>
              </a:r>
              <a:r>
                <a:rPr lang="en-US" dirty="0" smtClean="0"/>
                <a:t>).</a:t>
              </a:r>
            </a:p>
            <a:p>
              <a:r>
                <a:rPr lang="en-US" sz="1400" dirty="0" smtClean="0">
                  <a:solidFill>
                    <a:srgbClr val="008000"/>
                  </a:solidFill>
                </a:rPr>
                <a:t>http://</a:t>
              </a:r>
              <a:r>
                <a:rPr lang="en-US" sz="1400" dirty="0" err="1" smtClean="0">
                  <a:solidFill>
                    <a:srgbClr val="008000"/>
                  </a:solidFill>
                </a:rPr>
                <a:t>dsec.org</a:t>
              </a:r>
              <a:endParaRPr lang="en-US" sz="1400" dirty="0">
                <a:solidFill>
                  <a:srgbClr val="008000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-95340" y="16414"/>
              <a:ext cx="9270999" cy="3451923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lin ang="5400000" scaled="0"/>
              <a:tileRect/>
            </a:gra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492080" y="432831"/>
              <a:ext cx="4744378" cy="369332"/>
              <a:chOff x="1693756" y="1814115"/>
              <a:chExt cx="4744378" cy="369332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1693756" y="1814115"/>
                <a:ext cx="4744378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w</a:t>
                </a:r>
                <a:r>
                  <a:rPr lang="en-US" dirty="0" smtClean="0"/>
                  <a:t>hen was the </a:t>
                </a:r>
                <a:r>
                  <a:rPr lang="en-US" dirty="0" err="1" smtClean="0"/>
                  <a:t>dsec</a:t>
                </a:r>
                <a:r>
                  <a:rPr lang="en-US" dirty="0" smtClean="0"/>
                  <a:t> created</a:t>
                </a:r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grpSp>
            <p:nvGrpSpPr>
              <p:cNvPr id="18" name="Group 17"/>
              <p:cNvGrpSpPr/>
              <p:nvPr/>
            </p:nvGrpSpPr>
            <p:grpSpPr>
              <a:xfrm>
                <a:off x="6129267" y="1908368"/>
                <a:ext cx="195376" cy="184351"/>
                <a:chOff x="7015403" y="1630050"/>
                <a:chExt cx="195376" cy="184351"/>
              </a:xfrm>
              <a:effectLst/>
            </p:grpSpPr>
            <p:sp>
              <p:nvSpPr>
                <p:cNvPr id="20" name="Oval 19"/>
                <p:cNvSpPr/>
                <p:nvPr/>
              </p:nvSpPr>
              <p:spPr>
                <a:xfrm>
                  <a:off x="7105161" y="1630050"/>
                  <a:ext cx="105618" cy="105618"/>
                </a:xfrm>
                <a:prstGeom prst="ellipse">
                  <a:avLst/>
                </a:prstGeom>
                <a:noFill/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1" name="Straight Connector 20"/>
                <p:cNvCxnSpPr>
                  <a:endCxn id="20" idx="3"/>
                </p:cNvCxnSpPr>
                <p:nvPr/>
              </p:nvCxnSpPr>
              <p:spPr>
                <a:xfrm flipV="1">
                  <a:off x="7015403" y="1720201"/>
                  <a:ext cx="105225" cy="94200"/>
                </a:xfrm>
                <a:prstGeom prst="line">
                  <a:avLst/>
                </a:prstGeom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9" name="Straight Connector 18"/>
              <p:cNvCxnSpPr/>
              <p:nvPr/>
            </p:nvCxnSpPr>
            <p:spPr>
              <a:xfrm flipV="1">
                <a:off x="5987919" y="1882448"/>
                <a:ext cx="0" cy="240520"/>
              </a:xfrm>
              <a:prstGeom prst="line">
                <a:avLst/>
              </a:prstGeom>
              <a:ln w="12700" cmpd="sng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Rectangle 27"/>
            <p:cNvSpPr/>
            <p:nvPr/>
          </p:nvSpPr>
          <p:spPr>
            <a:xfrm>
              <a:off x="4998770" y="935578"/>
              <a:ext cx="4572000" cy="160043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dirty="0" smtClean="0"/>
                <a:t>Related searches: </a:t>
              </a:r>
            </a:p>
            <a:p>
              <a:r>
                <a:rPr lang="en-US" sz="1600" u="sng" dirty="0" err="1" smtClean="0">
                  <a:solidFill>
                    <a:srgbClr val="3366FF"/>
                  </a:solidFill>
                </a:rPr>
                <a:t>dsec</a:t>
              </a:r>
              <a:r>
                <a:rPr lang="en-US" sz="1600" u="sng" dirty="0" smtClean="0">
                  <a:solidFill>
                    <a:srgbClr val="3366FF"/>
                  </a:solidFill>
                </a:rPr>
                <a:t> info</a:t>
              </a:r>
            </a:p>
            <a:p>
              <a:r>
                <a:rPr lang="en-US" sz="1600" u="sng" dirty="0" err="1" smtClean="0">
                  <a:solidFill>
                    <a:srgbClr val="3366FF"/>
                  </a:solidFill>
                </a:rPr>
                <a:t>dsec</a:t>
              </a:r>
              <a:endParaRPr lang="en-US" sz="1600" u="sng" dirty="0" smtClean="0">
                <a:solidFill>
                  <a:srgbClr val="3366FF"/>
                </a:solidFill>
              </a:endParaRPr>
            </a:p>
            <a:p>
              <a:r>
                <a:rPr lang="en-US" sz="1600" u="sng" dirty="0" err="1" smtClean="0">
                  <a:solidFill>
                    <a:srgbClr val="3366FF"/>
                  </a:solidFill>
                </a:rPr>
                <a:t>delaware</a:t>
              </a:r>
              <a:r>
                <a:rPr lang="en-US" sz="1600" u="sng" dirty="0" smtClean="0">
                  <a:solidFill>
                    <a:srgbClr val="3366FF"/>
                  </a:solidFill>
                </a:rPr>
                <a:t> solar energy coalition created</a:t>
              </a:r>
            </a:p>
            <a:p>
              <a:r>
                <a:rPr lang="en-US" sz="1600" u="sng" dirty="0" smtClean="0">
                  <a:solidFill>
                    <a:srgbClr val="3366FF"/>
                  </a:solidFill>
                </a:rPr>
                <a:t>deaf smith electric cooperative created</a:t>
              </a:r>
            </a:p>
            <a:p>
              <a:r>
                <a:rPr lang="en-US" sz="1600" u="sng" dirty="0" err="1" smtClean="0">
                  <a:solidFill>
                    <a:srgbClr val="3366FF"/>
                  </a:solidFill>
                </a:rPr>
                <a:t>dayton</a:t>
              </a:r>
              <a:r>
                <a:rPr lang="en-US" sz="1600" u="sng" dirty="0" smtClean="0">
                  <a:solidFill>
                    <a:srgbClr val="3366FF"/>
                  </a:solidFill>
                </a:rPr>
                <a:t> service engineers collaborative created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-122238" y="3302000"/>
            <a:ext cx="9693008" cy="3710104"/>
            <a:chOff x="-122238" y="3302000"/>
            <a:chExt cx="9693008" cy="3710104"/>
          </a:xfrm>
        </p:grpSpPr>
        <p:sp>
          <p:nvSpPr>
            <p:cNvPr id="50" name="Rectangle 49"/>
            <p:cNvSpPr/>
            <p:nvPr/>
          </p:nvSpPr>
          <p:spPr>
            <a:xfrm>
              <a:off x="235968" y="3428306"/>
              <a:ext cx="8781032" cy="315636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92080" y="4523142"/>
              <a:ext cx="4294163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u="sng" dirty="0" smtClean="0">
                  <a:solidFill>
                    <a:srgbClr val="0000FF"/>
                  </a:solidFill>
                </a:rPr>
                <a:t>DuPont</a:t>
              </a:r>
              <a:r>
                <a:rPr lang="en-US" sz="2000" u="sng" dirty="0" smtClean="0">
                  <a:solidFill>
                    <a:srgbClr val="0000FF"/>
                  </a:solidFill>
                </a:rPr>
                <a:t> Challenge</a:t>
              </a:r>
            </a:p>
            <a:p>
              <a:r>
                <a:rPr lang="en-US" dirty="0" smtClean="0"/>
                <a:t>The </a:t>
              </a:r>
              <a:r>
                <a:rPr lang="en-US" b="1" dirty="0" smtClean="0"/>
                <a:t>DuPont</a:t>
              </a:r>
              <a:r>
                <a:rPr lang="en-US" dirty="0" smtClean="0"/>
                <a:t> Challenge calls on students to </a:t>
              </a:r>
              <a:r>
                <a:rPr lang="en-US" dirty="0" err="1" smtClean="0"/>
                <a:t>rsearch</a:t>
              </a:r>
              <a:r>
                <a:rPr lang="en-US" dirty="0" smtClean="0"/>
                <a:t>, think critically…</a:t>
              </a:r>
            </a:p>
            <a:p>
              <a:r>
                <a:rPr lang="en-US" sz="1400" dirty="0" smtClean="0">
                  <a:solidFill>
                    <a:srgbClr val="008000"/>
                  </a:solidFill>
                </a:rPr>
                <a:t>http://</a:t>
              </a:r>
              <a:r>
                <a:rPr lang="en-US" sz="1400" dirty="0" err="1" smtClean="0">
                  <a:solidFill>
                    <a:srgbClr val="008000"/>
                  </a:solidFill>
                </a:rPr>
                <a:t>thechallenge.dupont.com</a:t>
              </a:r>
              <a:endParaRPr lang="en-US" sz="1400" dirty="0">
                <a:solidFill>
                  <a:srgbClr val="008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15526" y="5842553"/>
              <a:ext cx="4607441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u="sng" dirty="0" smtClean="0">
                  <a:solidFill>
                    <a:srgbClr val="0000FF"/>
                  </a:solidFill>
                </a:rPr>
                <a:t>DuPont</a:t>
              </a:r>
            </a:p>
            <a:p>
              <a:r>
                <a:rPr lang="en-US" dirty="0" smtClean="0"/>
                <a:t>For more than 200 years, </a:t>
              </a:r>
              <a:r>
                <a:rPr lang="en-US" b="1" dirty="0" smtClean="0"/>
                <a:t>DuPont</a:t>
              </a:r>
              <a:r>
                <a:rPr lang="en-US" dirty="0" smtClean="0"/>
                <a:t> has brought world-class science and engineering…</a:t>
              </a:r>
              <a:endParaRPr lang="en-US" dirty="0"/>
            </a:p>
            <a:p>
              <a:r>
                <a:rPr lang="en-US" sz="1400" dirty="0" smtClean="0">
                  <a:solidFill>
                    <a:srgbClr val="008000"/>
                  </a:solidFill>
                </a:rPr>
                <a:t>http://</a:t>
              </a:r>
              <a:r>
                <a:rPr lang="en-US" sz="1400" dirty="0" err="1" smtClean="0">
                  <a:solidFill>
                    <a:srgbClr val="008000"/>
                  </a:solidFill>
                </a:rPr>
                <a:t>www.dupont.com</a:t>
              </a:r>
              <a:endParaRPr lang="en-US" sz="1400" dirty="0">
                <a:solidFill>
                  <a:srgbClr val="008000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-122238" y="3302000"/>
              <a:ext cx="9379128" cy="3556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lin ang="5400000" scaled="0"/>
              <a:tileRect/>
            </a:gra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998770" y="4316758"/>
              <a:ext cx="4572000" cy="160043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dirty="0" smtClean="0"/>
                <a:t>Related searches: </a:t>
              </a:r>
            </a:p>
            <a:p>
              <a:r>
                <a:rPr lang="en-US" sz="1600" u="sng" dirty="0" err="1" smtClean="0">
                  <a:solidFill>
                    <a:srgbClr val="3366FF"/>
                  </a:solidFill>
                </a:rPr>
                <a:t>dupont</a:t>
              </a:r>
              <a:r>
                <a:rPr lang="en-US" sz="1600" u="sng" dirty="0" smtClean="0">
                  <a:solidFill>
                    <a:srgbClr val="3366FF"/>
                  </a:solidFill>
                </a:rPr>
                <a:t> </a:t>
              </a:r>
              <a:r>
                <a:rPr lang="en-US" sz="1600" u="sng" dirty="0">
                  <a:solidFill>
                    <a:srgbClr val="3366FF"/>
                  </a:solidFill>
                </a:rPr>
                <a:t>c</a:t>
              </a:r>
              <a:r>
                <a:rPr lang="en-US" sz="1600" u="sng" dirty="0" smtClean="0">
                  <a:solidFill>
                    <a:srgbClr val="3366FF"/>
                  </a:solidFill>
                </a:rPr>
                <a:t>hallenge information</a:t>
              </a:r>
            </a:p>
            <a:p>
              <a:r>
                <a:rPr lang="en-US" sz="1600" u="sng" dirty="0" err="1">
                  <a:solidFill>
                    <a:srgbClr val="3366FF"/>
                  </a:solidFill>
                </a:rPr>
                <a:t>d</a:t>
              </a:r>
              <a:r>
                <a:rPr lang="en-US" sz="1600" u="sng" dirty="0" err="1" smtClean="0">
                  <a:solidFill>
                    <a:srgbClr val="3366FF"/>
                  </a:solidFill>
                </a:rPr>
                <a:t>upont</a:t>
              </a:r>
              <a:r>
                <a:rPr lang="en-US" sz="1600" u="sng" dirty="0" smtClean="0">
                  <a:solidFill>
                    <a:srgbClr val="3366FF"/>
                  </a:solidFill>
                </a:rPr>
                <a:t> essay submission</a:t>
              </a:r>
            </a:p>
            <a:p>
              <a:r>
                <a:rPr lang="en-US" sz="1600" u="sng" dirty="0" err="1" smtClean="0">
                  <a:solidFill>
                    <a:srgbClr val="3366FF"/>
                  </a:solidFill>
                </a:rPr>
                <a:t>dupont</a:t>
              </a:r>
              <a:r>
                <a:rPr lang="en-US" sz="1600" u="sng" dirty="0" smtClean="0">
                  <a:solidFill>
                    <a:srgbClr val="3366FF"/>
                  </a:solidFill>
                </a:rPr>
                <a:t> challenge history</a:t>
              </a:r>
            </a:p>
            <a:p>
              <a:r>
                <a:rPr lang="en-US" sz="1600" u="sng" dirty="0" smtClean="0">
                  <a:solidFill>
                    <a:srgbClr val="3366FF"/>
                  </a:solidFill>
                </a:rPr>
                <a:t>deaf smith electric cooperative created</a:t>
              </a:r>
            </a:p>
            <a:p>
              <a:r>
                <a:rPr lang="en-US" sz="1600" u="sng" dirty="0" err="1" smtClean="0">
                  <a:solidFill>
                    <a:srgbClr val="3366FF"/>
                  </a:solidFill>
                </a:rPr>
                <a:t>dayton</a:t>
              </a:r>
              <a:r>
                <a:rPr lang="en-US" sz="1600" u="sng" dirty="0" smtClean="0">
                  <a:solidFill>
                    <a:srgbClr val="3366FF"/>
                  </a:solidFill>
                </a:rPr>
                <a:t> service engineers collaborative created</a:t>
              </a: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456313" y="3529305"/>
              <a:ext cx="4744378" cy="369332"/>
              <a:chOff x="1693756" y="1814115"/>
              <a:chExt cx="4744378" cy="369332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1693756" y="1814115"/>
                <a:ext cx="4744378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w</a:t>
                </a:r>
                <a:r>
                  <a:rPr lang="en-US" dirty="0" smtClean="0"/>
                  <a:t>hat is the </a:t>
                </a:r>
                <a:r>
                  <a:rPr lang="en-US" dirty="0" err="1" smtClean="0"/>
                  <a:t>dupont</a:t>
                </a:r>
                <a:r>
                  <a:rPr lang="en-US" dirty="0" smtClean="0"/>
                  <a:t> science </a:t>
                </a:r>
                <a:r>
                  <a:rPr lang="en-US" dirty="0"/>
                  <a:t>e</a:t>
                </a:r>
                <a:r>
                  <a:rPr lang="en-US" dirty="0" smtClean="0"/>
                  <a:t>ssay contest</a:t>
                </a:r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grpSp>
            <p:nvGrpSpPr>
              <p:cNvPr id="34" name="Group 33"/>
              <p:cNvGrpSpPr/>
              <p:nvPr/>
            </p:nvGrpSpPr>
            <p:grpSpPr>
              <a:xfrm>
                <a:off x="6129267" y="1908368"/>
                <a:ext cx="195376" cy="184351"/>
                <a:chOff x="7015403" y="1630050"/>
                <a:chExt cx="195376" cy="184351"/>
              </a:xfrm>
              <a:effectLst/>
            </p:grpSpPr>
            <p:sp>
              <p:nvSpPr>
                <p:cNvPr id="36" name="Oval 35"/>
                <p:cNvSpPr/>
                <p:nvPr/>
              </p:nvSpPr>
              <p:spPr>
                <a:xfrm>
                  <a:off x="7105161" y="1630050"/>
                  <a:ext cx="105618" cy="105618"/>
                </a:xfrm>
                <a:prstGeom prst="ellipse">
                  <a:avLst/>
                </a:prstGeom>
                <a:noFill/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7" name="Straight Connector 36"/>
                <p:cNvCxnSpPr>
                  <a:endCxn id="36" idx="3"/>
                </p:cNvCxnSpPr>
                <p:nvPr/>
              </p:nvCxnSpPr>
              <p:spPr>
                <a:xfrm flipV="1">
                  <a:off x="7015403" y="1720201"/>
                  <a:ext cx="105225" cy="94200"/>
                </a:xfrm>
                <a:prstGeom prst="line">
                  <a:avLst/>
                </a:prstGeom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5" name="Straight Connector 34"/>
              <p:cNvCxnSpPr/>
              <p:nvPr/>
            </p:nvCxnSpPr>
            <p:spPr>
              <a:xfrm flipV="1">
                <a:off x="5987919" y="1882448"/>
                <a:ext cx="0" cy="240520"/>
              </a:xfrm>
              <a:prstGeom prst="line">
                <a:avLst/>
              </a:prstGeom>
              <a:ln w="12700" cmpd="sng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/>
            <p:cNvGrpSpPr/>
            <p:nvPr/>
          </p:nvGrpSpPr>
          <p:grpSpPr>
            <a:xfrm>
              <a:off x="1067789" y="3857672"/>
              <a:ext cx="4744378" cy="369332"/>
              <a:chOff x="1693756" y="1814115"/>
              <a:chExt cx="4744378" cy="369332"/>
            </a:xfrm>
          </p:grpSpPr>
          <p:sp>
            <p:nvSpPr>
              <p:cNvPr id="43" name="TextBox 42"/>
              <p:cNvSpPr txBox="1"/>
              <p:nvPr/>
            </p:nvSpPr>
            <p:spPr>
              <a:xfrm>
                <a:off x="1693756" y="1814115"/>
                <a:ext cx="4744378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w</a:t>
                </a:r>
                <a:r>
                  <a:rPr lang="en-US" dirty="0" smtClean="0"/>
                  <a:t>hen was the </a:t>
                </a:r>
                <a:r>
                  <a:rPr lang="en-US" dirty="0" err="1" smtClean="0"/>
                  <a:t>dsec</a:t>
                </a:r>
                <a:r>
                  <a:rPr lang="en-US" dirty="0" smtClean="0"/>
                  <a:t> created</a:t>
                </a:r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6129267" y="1908368"/>
                <a:ext cx="195376" cy="184351"/>
                <a:chOff x="7015403" y="1630050"/>
                <a:chExt cx="195376" cy="184351"/>
              </a:xfrm>
              <a:effectLst/>
            </p:grpSpPr>
            <p:sp>
              <p:nvSpPr>
                <p:cNvPr id="46" name="Oval 45"/>
                <p:cNvSpPr/>
                <p:nvPr/>
              </p:nvSpPr>
              <p:spPr>
                <a:xfrm>
                  <a:off x="7105161" y="1630050"/>
                  <a:ext cx="105618" cy="105618"/>
                </a:xfrm>
                <a:prstGeom prst="ellipse">
                  <a:avLst/>
                </a:prstGeom>
                <a:noFill/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7" name="Straight Connector 46"/>
                <p:cNvCxnSpPr>
                  <a:endCxn id="46" idx="3"/>
                </p:cNvCxnSpPr>
                <p:nvPr/>
              </p:nvCxnSpPr>
              <p:spPr>
                <a:xfrm flipV="1">
                  <a:off x="7015403" y="1720201"/>
                  <a:ext cx="105225" cy="94200"/>
                </a:xfrm>
                <a:prstGeom prst="line">
                  <a:avLst/>
                </a:prstGeom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Straight Connector 44"/>
              <p:cNvCxnSpPr/>
              <p:nvPr/>
            </p:nvCxnSpPr>
            <p:spPr>
              <a:xfrm flipV="1">
                <a:off x="5987919" y="1882448"/>
                <a:ext cx="0" cy="240520"/>
              </a:xfrm>
              <a:prstGeom prst="line">
                <a:avLst/>
              </a:prstGeom>
              <a:ln w="12700" cmpd="sng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13B4-D034-224F-8DE8-88A7C255BE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61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these results hold for other query recommendation algorithms?</a:t>
            </a:r>
          </a:p>
          <a:p>
            <a:r>
              <a:rPr lang="en-US" dirty="0" smtClean="0"/>
              <a:t>are our findings consistent across additional tasks?</a:t>
            </a:r>
            <a:endParaRPr lang="en-US" dirty="0" smtClean="0"/>
          </a:p>
          <a:p>
            <a:r>
              <a:rPr lang="en-US" dirty="0" smtClean="0"/>
              <a:t>can we predict when context will help?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13B4-D034-224F-8DE8-88A7C255BE1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17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13B4-D034-224F-8DE8-88A7C255BE1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2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13B4-D034-224F-8DE8-88A7C255BE1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69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6781" y="2450230"/>
            <a:ext cx="377496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404040"/>
                </a:solidFill>
              </a:rPr>
              <a:t>Context:</a:t>
            </a:r>
          </a:p>
          <a:p>
            <a:r>
              <a:rPr lang="en-US" sz="1600" b="1" dirty="0" smtClean="0">
                <a:solidFill>
                  <a:srgbClr val="008000"/>
                </a:solidFill>
              </a:rPr>
              <a:t>5. (1.00)  satellite internet providers</a:t>
            </a:r>
          </a:p>
          <a:p>
            <a:r>
              <a:rPr lang="en-US" sz="1600" dirty="0" smtClean="0">
                <a:solidFill>
                  <a:srgbClr val="008000"/>
                </a:solidFill>
              </a:rPr>
              <a:t>4. (0.44)  </a:t>
            </a:r>
            <a:r>
              <a:rPr lang="en-US" sz="1600" dirty="0" err="1" smtClean="0">
                <a:solidFill>
                  <a:srgbClr val="008000"/>
                </a:solidFill>
              </a:rPr>
              <a:t>hughes</a:t>
            </a:r>
            <a:r>
              <a:rPr lang="en-US" sz="1600" dirty="0" smtClean="0">
                <a:solidFill>
                  <a:srgbClr val="008000"/>
                </a:solidFill>
              </a:rPr>
              <a:t> internet</a:t>
            </a:r>
          </a:p>
          <a:p>
            <a:r>
              <a:rPr lang="en-US" sz="1600" dirty="0" smtClean="0">
                <a:solidFill>
                  <a:schemeClr val="accent2"/>
                </a:solidFill>
              </a:rPr>
              <a:t>3. (0.02)  </a:t>
            </a:r>
            <a:r>
              <a:rPr lang="en-US" sz="1600" dirty="0" err="1" smtClean="0">
                <a:solidFill>
                  <a:schemeClr val="accent2"/>
                </a:solidFill>
              </a:rPr>
              <a:t>ocd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beckham</a:t>
            </a:r>
            <a:endParaRPr lang="en-US" sz="1600" dirty="0" smtClean="0">
              <a:solidFill>
                <a:schemeClr val="accent2"/>
              </a:solidFill>
            </a:endParaRPr>
          </a:p>
          <a:p>
            <a:r>
              <a:rPr lang="en-US" sz="1600" dirty="0" smtClean="0">
                <a:solidFill>
                  <a:schemeClr val="accent2"/>
                </a:solidFill>
              </a:rPr>
              <a:t>2. (0.04)  reviews xc90</a:t>
            </a:r>
            <a:endParaRPr lang="en-US" sz="1600" b="1" dirty="0" smtClean="0">
              <a:solidFill>
                <a:srgbClr val="404040"/>
              </a:solidFill>
            </a:endParaRPr>
          </a:p>
          <a:p>
            <a:r>
              <a:rPr lang="en-US" sz="1600" dirty="0" smtClean="0">
                <a:solidFill>
                  <a:schemeClr val="accent2"/>
                </a:solidFill>
              </a:rPr>
              <a:t>1. (0.04)  buy </a:t>
            </a:r>
            <a:r>
              <a:rPr lang="en-US" sz="1600" dirty="0" err="1" smtClean="0">
                <a:solidFill>
                  <a:schemeClr val="accent2"/>
                </a:solidFill>
              </a:rPr>
              <a:t>volvo</a:t>
            </a:r>
            <a:r>
              <a:rPr lang="en-US" sz="1600" dirty="0" smtClean="0">
                <a:solidFill>
                  <a:schemeClr val="accent2"/>
                </a:solidFill>
              </a:rPr>
              <a:t> semi trucks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4852" y="4740294"/>
            <a:ext cx="15277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</a:rPr>
              <a:t>same-task score</a:t>
            </a:r>
            <a:endParaRPr lang="en-US" sz="1600" dirty="0">
              <a:solidFill>
                <a:schemeClr val="accent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983492" y="4061121"/>
            <a:ext cx="208844" cy="6086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3847168" y="1518239"/>
            <a:ext cx="5296832" cy="5262980"/>
            <a:chOff x="4419359" y="1188373"/>
            <a:chExt cx="5296832" cy="5262980"/>
          </a:xfrm>
        </p:grpSpPr>
        <p:sp>
          <p:nvSpPr>
            <p:cNvPr id="4" name="Rectangle 3"/>
            <p:cNvSpPr/>
            <p:nvPr/>
          </p:nvSpPr>
          <p:spPr>
            <a:xfrm>
              <a:off x="4484204" y="1188373"/>
              <a:ext cx="5231987" cy="52629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b="1" dirty="0" smtClean="0">
                  <a:solidFill>
                    <a:srgbClr val="404040"/>
                  </a:solidFill>
                </a:rPr>
                <a:t>Reference-query only recommendations:</a:t>
              </a:r>
            </a:p>
            <a:p>
              <a:r>
                <a:rPr lang="en-US" sz="1600" dirty="0" smtClean="0">
                  <a:solidFill>
                    <a:srgbClr val="404040"/>
                  </a:solidFill>
                </a:rPr>
                <a:t>    0.08    </a:t>
              </a:r>
              <a:r>
                <a:rPr lang="en-US" sz="1600" dirty="0" err="1" smtClean="0">
                  <a:solidFill>
                    <a:srgbClr val="404040"/>
                  </a:solidFill>
                </a:rPr>
                <a:t>alabama</a:t>
              </a:r>
              <a:r>
                <a:rPr lang="en-US" sz="1600" dirty="0" smtClean="0">
                  <a:solidFill>
                    <a:srgbClr val="404040"/>
                  </a:solidFill>
                </a:rPr>
                <a:t> satellite internet providers</a:t>
              </a:r>
            </a:p>
            <a:p>
              <a:r>
                <a:rPr lang="en-US" sz="1600" dirty="0" smtClean="0">
                  <a:solidFill>
                    <a:srgbClr val="404040"/>
                  </a:solidFill>
                </a:rPr>
                <a:t>    0.25    </a:t>
              </a:r>
              <a:r>
                <a:rPr lang="en-US" sz="1600" dirty="0" err="1" smtClean="0">
                  <a:solidFill>
                    <a:srgbClr val="404040"/>
                  </a:solidFill>
                </a:rPr>
                <a:t>sattelite</a:t>
              </a:r>
              <a:r>
                <a:rPr lang="en-US" sz="1600" dirty="0" smtClean="0">
                  <a:solidFill>
                    <a:srgbClr val="404040"/>
                  </a:solidFill>
                </a:rPr>
                <a:t> internet</a:t>
              </a:r>
            </a:p>
            <a:p>
              <a:r>
                <a:rPr lang="en-US" sz="1600" dirty="0" smtClean="0">
                  <a:solidFill>
                    <a:srgbClr val="404040"/>
                  </a:solidFill>
                </a:rPr>
                <a:t>    1.00    satellite internet providers</a:t>
              </a:r>
            </a:p>
            <a:p>
              <a:r>
                <a:rPr lang="en-US" sz="1600" dirty="0" smtClean="0">
                  <a:solidFill>
                    <a:srgbClr val="404040"/>
                  </a:solidFill>
                </a:rPr>
                <a:t>    0.02    </a:t>
              </a:r>
              <a:r>
                <a:rPr lang="en-US" sz="1600" dirty="0" err="1" smtClean="0">
                  <a:solidFill>
                    <a:srgbClr val="404040"/>
                  </a:solidFill>
                </a:rPr>
                <a:t>satelite</a:t>
              </a:r>
              <a:r>
                <a:rPr lang="en-US" sz="1600" dirty="0" smtClean="0">
                  <a:solidFill>
                    <a:srgbClr val="404040"/>
                  </a:solidFill>
                </a:rPr>
                <a:t> internet for 30.00</a:t>
              </a:r>
            </a:p>
            <a:p>
              <a:r>
                <a:rPr lang="en-US" sz="1600" dirty="0" smtClean="0">
                  <a:solidFill>
                    <a:srgbClr val="404040"/>
                  </a:solidFill>
                </a:rPr>
                <a:t>    0.06    satellite internet providers northern </a:t>
              </a:r>
              <a:r>
                <a:rPr lang="en-US" sz="1600" dirty="0" err="1" smtClean="0">
                  <a:solidFill>
                    <a:srgbClr val="404040"/>
                  </a:solidFill>
                </a:rPr>
                <a:t>california</a:t>
              </a:r>
              <a:endParaRPr lang="en-US" sz="1600" dirty="0" smtClean="0">
                <a:solidFill>
                  <a:srgbClr val="404040"/>
                </a:solidFill>
              </a:endParaRPr>
            </a:p>
            <a:p>
              <a:endParaRPr lang="en-US" sz="1600" dirty="0" smtClean="0">
                <a:solidFill>
                  <a:srgbClr val="404040"/>
                </a:solidFill>
              </a:endParaRPr>
            </a:p>
            <a:p>
              <a:r>
                <a:rPr lang="en-US" sz="1600" b="1" dirty="0" smtClean="0">
                  <a:solidFill>
                    <a:srgbClr val="404040"/>
                  </a:solidFill>
                </a:rPr>
                <a:t>Decay recommendations:</a:t>
              </a:r>
            </a:p>
            <a:p>
              <a:r>
                <a:rPr lang="en-US" sz="1600" dirty="0">
                  <a:solidFill>
                    <a:srgbClr val="404040"/>
                  </a:solidFill>
                </a:rPr>
                <a:t> </a:t>
              </a:r>
              <a:r>
                <a:rPr lang="en-US" sz="1600" dirty="0" smtClean="0">
                  <a:solidFill>
                    <a:srgbClr val="404040"/>
                  </a:solidFill>
                </a:rPr>
                <a:t>   0.00</a:t>
              </a:r>
              <a:r>
                <a:rPr lang="en-US" sz="1600" dirty="0">
                  <a:solidFill>
                    <a:srgbClr val="404040"/>
                  </a:solidFill>
                </a:rPr>
                <a:t> </a:t>
              </a:r>
              <a:r>
                <a:rPr lang="en-US" sz="1600" dirty="0" smtClean="0">
                  <a:solidFill>
                    <a:srgbClr val="404040"/>
                  </a:solidFill>
                </a:rPr>
                <a:t>   2006 </a:t>
              </a:r>
              <a:r>
                <a:rPr lang="en-US" sz="1600" dirty="0" err="1" smtClean="0">
                  <a:solidFill>
                    <a:srgbClr val="404040"/>
                  </a:solidFill>
                </a:rPr>
                <a:t>volvo</a:t>
              </a:r>
              <a:r>
                <a:rPr lang="en-US" sz="1600" dirty="0" smtClean="0">
                  <a:solidFill>
                    <a:srgbClr val="404040"/>
                  </a:solidFill>
                </a:rPr>
                <a:t> xc90 reviews</a:t>
              </a:r>
            </a:p>
            <a:p>
              <a:r>
                <a:rPr lang="en-US" sz="1600" dirty="0">
                  <a:solidFill>
                    <a:srgbClr val="404040"/>
                  </a:solidFill>
                </a:rPr>
                <a:t> </a:t>
              </a:r>
              <a:r>
                <a:rPr lang="en-US" sz="1600" dirty="0" smtClean="0">
                  <a:solidFill>
                    <a:srgbClr val="404040"/>
                  </a:solidFill>
                </a:rPr>
                <a:t>   0.00    </a:t>
              </a:r>
              <a:r>
                <a:rPr lang="en-US" sz="1600" dirty="0" err="1" smtClean="0">
                  <a:solidFill>
                    <a:srgbClr val="404040"/>
                  </a:solidFill>
                </a:rPr>
                <a:t>volvo</a:t>
              </a:r>
              <a:r>
                <a:rPr lang="en-US" sz="1600" dirty="0" smtClean="0">
                  <a:solidFill>
                    <a:srgbClr val="404040"/>
                  </a:solidFill>
                </a:rPr>
                <a:t> xc90 reviews</a:t>
              </a:r>
            </a:p>
            <a:p>
              <a:r>
                <a:rPr lang="en-US" sz="1600" dirty="0">
                  <a:solidFill>
                    <a:srgbClr val="404040"/>
                  </a:solidFill>
                </a:rPr>
                <a:t> </a:t>
              </a:r>
              <a:r>
                <a:rPr lang="en-US" sz="1600" dirty="0" smtClean="0">
                  <a:solidFill>
                    <a:srgbClr val="404040"/>
                  </a:solidFill>
                </a:rPr>
                <a:t>   1.00    </a:t>
              </a:r>
              <a:r>
                <a:rPr lang="en-US" sz="1600" dirty="0" err="1" smtClean="0">
                  <a:solidFill>
                    <a:srgbClr val="404040"/>
                  </a:solidFill>
                </a:rPr>
                <a:t>hughes</a:t>
              </a:r>
              <a:r>
                <a:rPr lang="en-US" sz="1600" dirty="0" smtClean="0">
                  <a:solidFill>
                    <a:srgbClr val="404040"/>
                  </a:solidFill>
                </a:rPr>
                <a:t> </a:t>
              </a:r>
              <a:r>
                <a:rPr lang="en-US" sz="1600" dirty="0" err="1" smtClean="0">
                  <a:solidFill>
                    <a:srgbClr val="404040"/>
                  </a:solidFill>
                </a:rPr>
                <a:t>internet.com</a:t>
              </a:r>
              <a:endParaRPr lang="en-US" sz="1600" dirty="0" smtClean="0">
                <a:solidFill>
                  <a:srgbClr val="404040"/>
                </a:solidFill>
              </a:endParaRPr>
            </a:p>
            <a:p>
              <a:r>
                <a:rPr lang="en-US" sz="1600" dirty="0">
                  <a:solidFill>
                    <a:srgbClr val="404040"/>
                  </a:solidFill>
                </a:rPr>
                <a:t> </a:t>
              </a:r>
              <a:r>
                <a:rPr lang="en-US" sz="1600" dirty="0" smtClean="0">
                  <a:solidFill>
                    <a:srgbClr val="404040"/>
                  </a:solidFill>
                </a:rPr>
                <a:t>   1.00    </a:t>
              </a:r>
              <a:r>
                <a:rPr lang="en-US" sz="1600" dirty="0" err="1" smtClean="0">
                  <a:solidFill>
                    <a:srgbClr val="404040"/>
                  </a:solidFill>
                </a:rPr>
                <a:t>hughes</a:t>
              </a:r>
              <a:r>
                <a:rPr lang="en-US" sz="1600" dirty="0" smtClean="0">
                  <a:solidFill>
                    <a:srgbClr val="404040"/>
                  </a:solidFill>
                </a:rPr>
                <a:t> </a:t>
              </a:r>
              <a:r>
                <a:rPr lang="en-US" sz="1600" dirty="0" err="1" smtClean="0">
                  <a:solidFill>
                    <a:srgbClr val="404040"/>
                  </a:solidFill>
                </a:rPr>
                <a:t>satelite</a:t>
              </a:r>
              <a:r>
                <a:rPr lang="en-US" sz="1600" dirty="0" smtClean="0">
                  <a:solidFill>
                    <a:srgbClr val="404040"/>
                  </a:solidFill>
                </a:rPr>
                <a:t> internet</a:t>
              </a:r>
            </a:p>
            <a:p>
              <a:r>
                <a:rPr lang="en-US" sz="1600" dirty="0" smtClean="0">
                  <a:solidFill>
                    <a:srgbClr val="404040"/>
                  </a:solidFill>
                </a:rPr>
                <a:t>    0.08    </a:t>
              </a:r>
              <a:r>
                <a:rPr lang="en-US" sz="1600" dirty="0" err="1" smtClean="0">
                  <a:solidFill>
                    <a:srgbClr val="404040"/>
                  </a:solidFill>
                </a:rPr>
                <a:t>alabama</a:t>
              </a:r>
              <a:r>
                <a:rPr lang="en-US" sz="1600" dirty="0" smtClean="0">
                  <a:solidFill>
                    <a:srgbClr val="404040"/>
                  </a:solidFill>
                </a:rPr>
                <a:t> satellite internet providers</a:t>
              </a:r>
            </a:p>
            <a:p>
              <a:endParaRPr lang="en-US" sz="1600" dirty="0" smtClean="0">
                <a:solidFill>
                  <a:srgbClr val="404040"/>
                </a:solidFill>
              </a:endParaRPr>
            </a:p>
            <a:p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Hard task recommendations:</a:t>
              </a:r>
            </a:p>
            <a:p>
              <a:r>
                <a:rPr lang="en-US" sz="1600" dirty="0" smtClean="0">
                  <a:solidFill>
                    <a:schemeClr val="accent6">
                      <a:lumMod val="75000"/>
                    </a:schemeClr>
                  </a:solidFill>
                </a:rPr>
                <a:t>    1.00    </a:t>
              </a:r>
              <a:r>
                <a:rPr lang="en-US" sz="1600" dirty="0" err="1" smtClean="0">
                  <a:solidFill>
                    <a:schemeClr val="accent6">
                      <a:lumMod val="75000"/>
                    </a:schemeClr>
                  </a:solidFill>
                </a:rPr>
                <a:t>hughes</a:t>
              </a:r>
              <a:r>
                <a:rPr lang="en-US" sz="1600" dirty="0" smtClean="0">
                  <a:solidFill>
                    <a:schemeClr val="accent6">
                      <a:lumMod val="75000"/>
                    </a:schemeClr>
                  </a:solidFill>
                </a:rPr>
                <a:t> </a:t>
              </a:r>
              <a:r>
                <a:rPr lang="en-US" sz="1600" dirty="0" err="1" smtClean="0">
                  <a:solidFill>
                    <a:schemeClr val="accent6">
                      <a:lumMod val="75000"/>
                    </a:schemeClr>
                  </a:solidFill>
                </a:rPr>
                <a:t>internet.com</a:t>
              </a:r>
              <a:endParaRPr lang="en-US" sz="1600" dirty="0" smtClean="0">
                <a:solidFill>
                  <a:schemeClr val="accent6">
                    <a:lumMod val="75000"/>
                  </a:schemeClr>
                </a:solidFill>
              </a:endParaRPr>
            </a:p>
            <a:p>
              <a:r>
                <a:rPr lang="en-US" sz="1600" dirty="0" smtClean="0">
                  <a:solidFill>
                    <a:schemeClr val="accent6">
                      <a:lumMod val="75000"/>
                    </a:schemeClr>
                  </a:solidFill>
                </a:rPr>
                <a:t>    1.00    </a:t>
              </a:r>
              <a:r>
                <a:rPr lang="en-US" sz="1600" dirty="0" err="1" smtClean="0">
                  <a:solidFill>
                    <a:schemeClr val="accent6">
                      <a:lumMod val="75000"/>
                    </a:schemeClr>
                  </a:solidFill>
                </a:rPr>
                <a:t>hughes</a:t>
              </a:r>
              <a:r>
                <a:rPr lang="en-US" sz="1600" dirty="0" smtClean="0">
                  <a:solidFill>
                    <a:schemeClr val="accent6">
                      <a:lumMod val="75000"/>
                    </a:schemeClr>
                  </a:solidFill>
                </a:rPr>
                <a:t> </a:t>
              </a:r>
              <a:r>
                <a:rPr lang="en-US" sz="1600" dirty="0" err="1" smtClean="0">
                  <a:solidFill>
                    <a:schemeClr val="accent6">
                      <a:lumMod val="75000"/>
                    </a:schemeClr>
                  </a:solidFill>
                </a:rPr>
                <a:t>satelite</a:t>
              </a:r>
              <a:r>
                <a:rPr lang="en-US" sz="1600" dirty="0" smtClean="0">
                  <a:solidFill>
                    <a:schemeClr val="accent6">
                      <a:lumMod val="75000"/>
                    </a:schemeClr>
                  </a:solidFill>
                </a:rPr>
                <a:t> internet</a:t>
              </a:r>
            </a:p>
            <a:p>
              <a:r>
                <a:rPr lang="en-US" sz="1600" dirty="0" smtClean="0">
                  <a:solidFill>
                    <a:schemeClr val="accent6">
                      <a:lumMod val="75000"/>
                    </a:schemeClr>
                  </a:solidFill>
                </a:rPr>
                <a:t>    0.08    </a:t>
              </a:r>
              <a:r>
                <a:rPr lang="en-US" sz="1600" dirty="0" err="1" smtClean="0">
                  <a:solidFill>
                    <a:schemeClr val="accent6">
                      <a:lumMod val="75000"/>
                    </a:schemeClr>
                  </a:solidFill>
                </a:rPr>
                <a:t>alabama</a:t>
              </a:r>
              <a:r>
                <a:rPr lang="en-US" sz="1600" dirty="0" smtClean="0">
                  <a:solidFill>
                    <a:schemeClr val="accent6">
                      <a:lumMod val="75000"/>
                    </a:schemeClr>
                  </a:solidFill>
                </a:rPr>
                <a:t> satellite internet providers</a:t>
              </a:r>
            </a:p>
            <a:p>
              <a:r>
                <a:rPr lang="en-US" sz="1600" dirty="0" smtClean="0">
                  <a:solidFill>
                    <a:schemeClr val="accent6">
                      <a:lumMod val="75000"/>
                    </a:schemeClr>
                  </a:solidFill>
                </a:rPr>
                <a:t>    0.17    satellite high speed internet</a:t>
              </a:r>
            </a:p>
            <a:p>
              <a:r>
                <a:rPr lang="en-US" sz="1600" dirty="0" smtClean="0">
                  <a:solidFill>
                    <a:schemeClr val="accent6">
                      <a:lumMod val="75000"/>
                    </a:schemeClr>
                  </a:solidFill>
                </a:rPr>
                <a:t>    0.25    </a:t>
              </a:r>
              <a:r>
                <a:rPr lang="en-US" sz="1600" dirty="0" err="1" smtClean="0">
                  <a:solidFill>
                    <a:schemeClr val="accent6">
                      <a:lumMod val="75000"/>
                    </a:schemeClr>
                  </a:solidFill>
                </a:rPr>
                <a:t>sattelite</a:t>
              </a:r>
              <a:r>
                <a:rPr lang="en-US" sz="1600" dirty="0" smtClean="0">
                  <a:solidFill>
                    <a:schemeClr val="accent6">
                      <a:lumMod val="75000"/>
                    </a:schemeClr>
                  </a:solidFill>
                </a:rPr>
                <a:t> internet</a:t>
              </a:r>
            </a:p>
            <a:p>
              <a:endParaRPr lang="en-US" sz="1600" dirty="0" smtClean="0">
                <a:solidFill>
                  <a:srgbClr val="404040"/>
                </a:solidFill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4419359" y="1919093"/>
              <a:ext cx="340069" cy="4148188"/>
              <a:chOff x="2796142" y="4125235"/>
              <a:chExt cx="340069" cy="4148188"/>
            </a:xfrm>
          </p:grpSpPr>
          <p:sp>
            <p:nvSpPr>
              <p:cNvPr id="9" name="TextBox 8"/>
              <p:cNvSpPr txBox="1"/>
              <p:nvPr/>
            </p:nvSpPr>
            <p:spPr>
              <a:xfrm rot="16200000">
                <a:off x="2647490" y="4275401"/>
                <a:ext cx="63888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MRR</a:t>
                </a:r>
                <a:endPara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 rot="16200000">
                <a:off x="2647491" y="6097985"/>
                <a:ext cx="63888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MRR</a:t>
                </a:r>
                <a:endPara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 rot="16200000">
                <a:off x="2645976" y="7784704"/>
                <a:ext cx="63888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MRR</a:t>
                </a:r>
                <a:endParaRPr lang="en-US" sz="16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</p:grp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13B4-D034-224F-8DE8-88A7C255BE1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01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83177"/>
            <a:ext cx="8229600" cy="1143000"/>
          </a:xfrm>
        </p:spPr>
        <p:txBody>
          <a:bodyPr/>
          <a:lstStyle/>
          <a:p>
            <a:r>
              <a:rPr lang="en-US" dirty="0" smtClean="0"/>
              <a:t>Data and evaluation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1675" y="685928"/>
            <a:ext cx="692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Query recommendations: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2006 AOL search log 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1675" y="2087038"/>
            <a:ext cx="692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Tasks: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2010—2011 TREC Session Track 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2074911" y="1204297"/>
            <a:ext cx="6611889" cy="815259"/>
            <a:chOff x="2074911" y="1204297"/>
            <a:chExt cx="6611889" cy="815259"/>
          </a:xfrm>
        </p:grpSpPr>
        <p:sp>
          <p:nvSpPr>
            <p:cNvPr id="7" name="Bent Arrow 6"/>
            <p:cNvSpPr/>
            <p:nvPr/>
          </p:nvSpPr>
          <p:spPr>
            <a:xfrm flipV="1">
              <a:off x="4425124" y="1213184"/>
              <a:ext cx="487286" cy="428279"/>
            </a:xfrm>
            <a:prstGeom prst="ben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912410" y="1338653"/>
              <a:ext cx="377439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used </a:t>
              </a:r>
              <a:r>
                <a:rPr lang="en-US" sz="2000" i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to </a:t>
              </a:r>
              <a:r>
                <a:rPr lang="en-US" sz="20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bulid</a:t>
              </a:r>
              <a:r>
                <a:rPr lang="en-US" sz="20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2000" i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 Term-Query Graph</a:t>
              </a:r>
              <a:endParaRPr lang="en-US" sz="2000" i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2074911" y="1204297"/>
              <a:ext cx="1446980" cy="815259"/>
              <a:chOff x="1137001" y="1213184"/>
              <a:chExt cx="1661400" cy="936068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1137001" y="1260839"/>
                <a:ext cx="400110" cy="40011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1998181" y="1213184"/>
                <a:ext cx="400110" cy="40011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537111" y="1749142"/>
                <a:ext cx="400110" cy="40011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398291" y="1686928"/>
                <a:ext cx="400110" cy="40011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" name="Curved Connector 14"/>
              <p:cNvCxnSpPr>
                <a:stCxn id="9" idx="7"/>
                <a:endCxn id="10" idx="1"/>
              </p:cNvCxnSpPr>
              <p:nvPr/>
            </p:nvCxnSpPr>
            <p:spPr>
              <a:xfrm rot="5400000" flipH="1" flipV="1">
                <a:off x="1743819" y="1006477"/>
                <a:ext cx="47655" cy="578260"/>
              </a:xfrm>
              <a:prstGeom prst="curvedConnector3">
                <a:avLst>
                  <a:gd name="adj1" fmla="val 361761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urved Connector 16"/>
              <p:cNvCxnSpPr>
                <a:stCxn id="9" idx="4"/>
                <a:endCxn id="11" idx="2"/>
              </p:cNvCxnSpPr>
              <p:nvPr/>
            </p:nvCxnSpPr>
            <p:spPr>
              <a:xfrm rot="16200000" flipH="1">
                <a:off x="1292959" y="1705045"/>
                <a:ext cx="288248" cy="200055"/>
              </a:xfrm>
              <a:prstGeom prst="curvedConnector2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urved Connector 19"/>
              <p:cNvCxnSpPr>
                <a:stCxn id="10" idx="3"/>
                <a:endCxn id="11" idx="7"/>
              </p:cNvCxnSpPr>
              <p:nvPr/>
            </p:nvCxnSpPr>
            <p:spPr>
              <a:xfrm rot="5400000">
                <a:off x="1841182" y="1592143"/>
                <a:ext cx="253038" cy="178150"/>
              </a:xfrm>
              <a:prstGeom prst="curvedConnector3">
                <a:avLst>
                  <a:gd name="adj1" fmla="val 50000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urved Connector 22"/>
              <p:cNvCxnSpPr>
                <a:stCxn id="12" idx="2"/>
                <a:endCxn id="9" idx="6"/>
              </p:cNvCxnSpPr>
              <p:nvPr/>
            </p:nvCxnSpPr>
            <p:spPr>
              <a:xfrm rot="10800000">
                <a:off x="1537111" y="1460895"/>
                <a:ext cx="861180" cy="426089"/>
              </a:xfrm>
              <a:prstGeom prst="curvedConnector3">
                <a:avLst>
                  <a:gd name="adj1" fmla="val 50000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urved Connector 25"/>
              <p:cNvCxnSpPr>
                <a:stCxn id="9" idx="7"/>
                <a:endCxn id="10" idx="1"/>
              </p:cNvCxnSpPr>
              <p:nvPr/>
            </p:nvCxnSpPr>
            <p:spPr>
              <a:xfrm rot="5400000" flipH="1" flipV="1">
                <a:off x="1743819" y="1006477"/>
                <a:ext cx="47655" cy="578260"/>
              </a:xfrm>
              <a:prstGeom prst="curvedConnector3">
                <a:avLst>
                  <a:gd name="adj1" fmla="val -134076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urved Connector 29"/>
              <p:cNvCxnSpPr>
                <a:stCxn id="12" idx="3"/>
                <a:endCxn id="11" idx="5"/>
              </p:cNvCxnSpPr>
              <p:nvPr/>
            </p:nvCxnSpPr>
            <p:spPr>
              <a:xfrm rot="5400000">
                <a:off x="2136649" y="1770420"/>
                <a:ext cx="62214" cy="578260"/>
              </a:xfrm>
              <a:prstGeom prst="curvedConnector3">
                <a:avLst>
                  <a:gd name="adj1" fmla="val 181821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5" name="Group 44"/>
          <p:cNvGrpSpPr/>
          <p:nvPr/>
        </p:nvGrpSpPr>
        <p:grpSpPr>
          <a:xfrm>
            <a:off x="457200" y="2874472"/>
            <a:ext cx="2716219" cy="1437853"/>
            <a:chOff x="457200" y="2874472"/>
            <a:chExt cx="2716219" cy="1437853"/>
          </a:xfrm>
        </p:grpSpPr>
        <p:sp>
          <p:nvSpPr>
            <p:cNvPr id="36" name="TextBox 35"/>
            <p:cNvSpPr txBox="1"/>
            <p:nvPr/>
          </p:nvSpPr>
          <p:spPr>
            <a:xfrm>
              <a:off x="523957" y="2874472"/>
              <a:ext cx="22744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On-task contexts</a:t>
              </a:r>
              <a:endParaRPr lang="en-US" sz="24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57200" y="3336136"/>
              <a:ext cx="2716219" cy="976189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- 212 judged sessions</a:t>
              </a:r>
            </a:p>
            <a:p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- 2+ queries/session</a:t>
              </a:r>
            </a:p>
            <a:p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- task = session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359184" y="2874472"/>
            <a:ext cx="2724953" cy="2235338"/>
            <a:chOff x="3359184" y="2874472"/>
            <a:chExt cx="2724953" cy="2235338"/>
          </a:xfrm>
        </p:grpSpPr>
        <p:sp>
          <p:nvSpPr>
            <p:cNvPr id="37" name="TextBox 36"/>
            <p:cNvSpPr txBox="1"/>
            <p:nvPr/>
          </p:nvSpPr>
          <p:spPr>
            <a:xfrm>
              <a:off x="3514367" y="2874472"/>
              <a:ext cx="25697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Off-task contexts</a:t>
              </a:r>
              <a:endParaRPr lang="en-US" sz="24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359184" y="3335522"/>
              <a:ext cx="2716219" cy="177428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- 50 </a:t>
              </a:r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×</a:t>
              </a:r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212 sessions</a:t>
              </a:r>
            </a:p>
            <a:p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- all queries but the last are replaced by queries from other tasks</a:t>
              </a:r>
            </a:p>
            <a:p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- 50 samples per TREC session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257335" y="2873857"/>
            <a:ext cx="2753771" cy="2235954"/>
            <a:chOff x="6257335" y="2873857"/>
            <a:chExt cx="2753771" cy="2235954"/>
          </a:xfrm>
        </p:grpSpPr>
        <p:sp>
          <p:nvSpPr>
            <p:cNvPr id="38" name="TextBox 37"/>
            <p:cNvSpPr txBox="1"/>
            <p:nvPr/>
          </p:nvSpPr>
          <p:spPr>
            <a:xfrm>
              <a:off x="6441336" y="2873857"/>
              <a:ext cx="25697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Mixed contexts</a:t>
              </a:r>
              <a:endParaRPr lang="en-US" sz="24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257335" y="3336137"/>
              <a:ext cx="2716219" cy="1773674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- 10 </a:t>
              </a:r>
              <a:r>
                <a:rPr 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× </a:t>
              </a:r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50 </a:t>
              </a:r>
              <a:r>
                <a:rPr 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×</a:t>
              </a:r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212 sessions</a:t>
              </a:r>
            </a:p>
            <a:p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- added up to 10 off-task queries per session</a:t>
              </a:r>
            </a:p>
            <a:p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- </a:t>
              </a:r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50 samples per TREC session and noise level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69819" y="5096311"/>
            <a:ext cx="8238291" cy="1161235"/>
            <a:chOff x="148939" y="5248177"/>
            <a:chExt cx="8238291" cy="1161235"/>
          </a:xfrm>
        </p:grpSpPr>
        <p:sp>
          <p:nvSpPr>
            <p:cNvPr id="42" name="TextBox 41"/>
            <p:cNvSpPr txBox="1"/>
            <p:nvPr/>
          </p:nvSpPr>
          <p:spPr>
            <a:xfrm>
              <a:off x="148939" y="5248177"/>
              <a:ext cx="22744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Evaluation</a:t>
              </a:r>
              <a:endParaRPr lang="en-US" sz="24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64354" y="5699792"/>
              <a:ext cx="8222876" cy="70962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- MRR over documents retrieved with the top scoring recommendation (</a:t>
              </a:r>
              <a:r>
                <a:rPr lang="en-US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ClueWeb</a:t>
              </a:r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‘09)</a:t>
              </a:r>
            </a:p>
            <a:p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- removed documents retrieved in top 10 of context queries</a:t>
              </a:r>
            </a:p>
            <a:p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>
          <a:xfrm>
            <a:off x="6553200" y="6342544"/>
            <a:ext cx="2133600" cy="365125"/>
          </a:xfrm>
        </p:spPr>
        <p:txBody>
          <a:bodyPr/>
          <a:lstStyle/>
          <a:p>
            <a:fld id="{424813B4-D034-224F-8DE8-88A7C255BE1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46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36164" y="3507753"/>
            <a:ext cx="6897553" cy="1541070"/>
            <a:chOff x="636164" y="3828177"/>
            <a:chExt cx="6897553" cy="1541070"/>
          </a:xfrm>
        </p:grpSpPr>
        <p:grpSp>
          <p:nvGrpSpPr>
            <p:cNvPr id="32" name="Group 31"/>
            <p:cNvGrpSpPr/>
            <p:nvPr/>
          </p:nvGrpSpPr>
          <p:grpSpPr>
            <a:xfrm>
              <a:off x="1995757" y="4346038"/>
              <a:ext cx="4744378" cy="369332"/>
              <a:chOff x="1693756" y="1814115"/>
              <a:chExt cx="4744378" cy="369332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1693756" y="1814115"/>
                <a:ext cx="4744378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E46C0A"/>
                    </a:solidFill>
                  </a:rPr>
                  <a:t>object </a:t>
                </a:r>
                <a:r>
                  <a:rPr lang="en-US" dirty="0" smtClean="0">
                    <a:solidFill>
                      <a:srgbClr val="E46C0A"/>
                    </a:solidFill>
                  </a:rPr>
                  <a:t>management group</a:t>
                </a:r>
                <a:endParaRPr lang="en-US" dirty="0">
                  <a:solidFill>
                    <a:srgbClr val="E46C0A"/>
                  </a:solidFill>
                </a:endParaRPr>
              </a:p>
            </p:txBody>
          </p:sp>
          <p:grpSp>
            <p:nvGrpSpPr>
              <p:cNvPr id="34" name="Group 33"/>
              <p:cNvGrpSpPr/>
              <p:nvPr/>
            </p:nvGrpSpPr>
            <p:grpSpPr>
              <a:xfrm>
                <a:off x="6129267" y="1908368"/>
                <a:ext cx="195376" cy="184351"/>
                <a:chOff x="7015403" y="1630050"/>
                <a:chExt cx="195376" cy="184351"/>
              </a:xfrm>
              <a:effectLst/>
            </p:grpSpPr>
            <p:sp>
              <p:nvSpPr>
                <p:cNvPr id="36" name="Oval 35"/>
                <p:cNvSpPr/>
                <p:nvPr/>
              </p:nvSpPr>
              <p:spPr>
                <a:xfrm>
                  <a:off x="7105161" y="1630050"/>
                  <a:ext cx="105618" cy="105618"/>
                </a:xfrm>
                <a:prstGeom prst="ellipse">
                  <a:avLst/>
                </a:prstGeom>
                <a:noFill/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7" name="Straight Connector 36"/>
                <p:cNvCxnSpPr>
                  <a:endCxn id="36" idx="3"/>
                </p:cNvCxnSpPr>
                <p:nvPr/>
              </p:nvCxnSpPr>
              <p:spPr>
                <a:xfrm flipV="1">
                  <a:off x="7015403" y="1720201"/>
                  <a:ext cx="105225" cy="94200"/>
                </a:xfrm>
                <a:prstGeom prst="line">
                  <a:avLst/>
                </a:prstGeom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5" name="Straight Connector 34"/>
              <p:cNvCxnSpPr/>
              <p:nvPr/>
            </p:nvCxnSpPr>
            <p:spPr>
              <a:xfrm flipV="1">
                <a:off x="5987919" y="1882448"/>
                <a:ext cx="0" cy="240520"/>
              </a:xfrm>
              <a:prstGeom prst="line">
                <a:avLst/>
              </a:prstGeom>
              <a:ln w="12700" cmpd="sng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/>
            <p:cNvGrpSpPr/>
            <p:nvPr/>
          </p:nvGrpSpPr>
          <p:grpSpPr>
            <a:xfrm>
              <a:off x="2368246" y="4665607"/>
              <a:ext cx="4744378" cy="369332"/>
              <a:chOff x="1693756" y="1814115"/>
              <a:chExt cx="4744378" cy="369332"/>
            </a:xfrm>
          </p:grpSpPr>
          <p:sp>
            <p:nvSpPr>
              <p:cNvPr id="40" name="TextBox 39"/>
              <p:cNvSpPr txBox="1"/>
              <p:nvPr/>
            </p:nvSpPr>
            <p:spPr>
              <a:xfrm>
                <a:off x="1693756" y="1814115"/>
                <a:ext cx="4744378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>
                    <a:solidFill>
                      <a:srgbClr val="404040"/>
                    </a:solidFill>
                  </a:rPr>
                  <a:t>andrew</a:t>
                </a:r>
                <a:r>
                  <a:rPr lang="en-US" dirty="0" smtClean="0">
                    <a:solidFill>
                      <a:srgbClr val="40404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404040"/>
                    </a:solidFill>
                  </a:rPr>
                  <a:t>watson</a:t>
                </a:r>
                <a:endParaRPr lang="en-US" dirty="0">
                  <a:solidFill>
                    <a:srgbClr val="404040"/>
                  </a:solidFill>
                </a:endParaRPr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6129267" y="1908368"/>
                <a:ext cx="195376" cy="184351"/>
                <a:chOff x="7015403" y="1630050"/>
                <a:chExt cx="195376" cy="184351"/>
              </a:xfrm>
              <a:effectLst/>
            </p:grpSpPr>
            <p:sp>
              <p:nvSpPr>
                <p:cNvPr id="43" name="Oval 42"/>
                <p:cNvSpPr/>
                <p:nvPr/>
              </p:nvSpPr>
              <p:spPr>
                <a:xfrm>
                  <a:off x="7105161" y="1630050"/>
                  <a:ext cx="105618" cy="105618"/>
                </a:xfrm>
                <a:prstGeom prst="ellipse">
                  <a:avLst/>
                </a:prstGeom>
                <a:noFill/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4" name="Straight Connector 43"/>
                <p:cNvCxnSpPr>
                  <a:endCxn id="43" idx="3"/>
                </p:cNvCxnSpPr>
                <p:nvPr/>
              </p:nvCxnSpPr>
              <p:spPr>
                <a:xfrm flipV="1">
                  <a:off x="7015403" y="1720201"/>
                  <a:ext cx="105225" cy="94200"/>
                </a:xfrm>
                <a:prstGeom prst="line">
                  <a:avLst/>
                </a:prstGeom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2" name="Straight Connector 41"/>
              <p:cNvCxnSpPr/>
              <p:nvPr/>
            </p:nvCxnSpPr>
            <p:spPr>
              <a:xfrm flipV="1">
                <a:off x="5987919" y="1882448"/>
                <a:ext cx="0" cy="240520"/>
              </a:xfrm>
              <a:prstGeom prst="line">
                <a:avLst/>
              </a:prstGeom>
              <a:ln w="12700" cmpd="sng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oup 44"/>
            <p:cNvGrpSpPr/>
            <p:nvPr/>
          </p:nvGrpSpPr>
          <p:grpSpPr>
            <a:xfrm>
              <a:off x="2789339" y="4999915"/>
              <a:ext cx="4744378" cy="369332"/>
              <a:chOff x="1693756" y="1814115"/>
              <a:chExt cx="4744378" cy="369332"/>
            </a:xfrm>
          </p:grpSpPr>
          <p:sp>
            <p:nvSpPr>
              <p:cNvPr id="46" name="TextBox 45"/>
              <p:cNvSpPr txBox="1"/>
              <p:nvPr/>
            </p:nvSpPr>
            <p:spPr>
              <a:xfrm>
                <a:off x="1693756" y="1814115"/>
                <a:ext cx="4744378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>
                    <a:solidFill>
                      <a:srgbClr val="404040"/>
                    </a:solidFill>
                  </a:rPr>
                  <a:t>watson</a:t>
                </a:r>
                <a:r>
                  <a:rPr lang="en-US" dirty="0" smtClean="0">
                    <a:solidFill>
                      <a:srgbClr val="40404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404040"/>
                    </a:solidFill>
                  </a:rPr>
                  <a:t>omg</a:t>
                </a:r>
                <a:endParaRPr lang="en-US" dirty="0">
                  <a:solidFill>
                    <a:srgbClr val="404040"/>
                  </a:solidFill>
                </a:endParaRPr>
              </a:p>
            </p:txBody>
          </p:sp>
          <p:grpSp>
            <p:nvGrpSpPr>
              <p:cNvPr id="47" name="Group 46"/>
              <p:cNvGrpSpPr/>
              <p:nvPr/>
            </p:nvGrpSpPr>
            <p:grpSpPr>
              <a:xfrm>
                <a:off x="6129267" y="1908368"/>
                <a:ext cx="195376" cy="184351"/>
                <a:chOff x="7015403" y="1630050"/>
                <a:chExt cx="195376" cy="184351"/>
              </a:xfrm>
              <a:effectLst/>
            </p:grpSpPr>
            <p:sp>
              <p:nvSpPr>
                <p:cNvPr id="49" name="Oval 48"/>
                <p:cNvSpPr/>
                <p:nvPr/>
              </p:nvSpPr>
              <p:spPr>
                <a:xfrm>
                  <a:off x="7105161" y="1630050"/>
                  <a:ext cx="105618" cy="105618"/>
                </a:xfrm>
                <a:prstGeom prst="ellipse">
                  <a:avLst/>
                </a:prstGeom>
                <a:noFill/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0" name="Straight Connector 49"/>
                <p:cNvCxnSpPr>
                  <a:endCxn id="49" idx="3"/>
                </p:cNvCxnSpPr>
                <p:nvPr/>
              </p:nvCxnSpPr>
              <p:spPr>
                <a:xfrm flipV="1">
                  <a:off x="7015403" y="1720201"/>
                  <a:ext cx="105225" cy="94200"/>
                </a:xfrm>
                <a:prstGeom prst="line">
                  <a:avLst/>
                </a:prstGeom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>
              <a:xfrm flipV="1">
                <a:off x="5987919" y="1882448"/>
                <a:ext cx="0" cy="240520"/>
              </a:xfrm>
              <a:prstGeom prst="line">
                <a:avLst/>
              </a:prstGeom>
              <a:ln w="12700" cmpd="sng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" name="TextBox 50"/>
            <p:cNvSpPr txBox="1"/>
            <p:nvPr/>
          </p:nvSpPr>
          <p:spPr>
            <a:xfrm>
              <a:off x="636164" y="3828177"/>
              <a:ext cx="21401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404040"/>
                  </a:solidFill>
                </a:rPr>
                <a:t>Disambiguation</a:t>
              </a:r>
              <a:endParaRPr lang="en-US" sz="2400" dirty="0">
                <a:solidFill>
                  <a:srgbClr val="404040"/>
                </a:solidFill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641804" y="996808"/>
            <a:ext cx="6891913" cy="2235120"/>
            <a:chOff x="641804" y="996808"/>
            <a:chExt cx="6891913" cy="2235120"/>
          </a:xfrm>
        </p:grpSpPr>
        <p:grpSp>
          <p:nvGrpSpPr>
            <p:cNvPr id="11" name="Group 10"/>
            <p:cNvGrpSpPr/>
            <p:nvPr/>
          </p:nvGrpSpPr>
          <p:grpSpPr>
            <a:xfrm>
              <a:off x="1890139" y="1520057"/>
              <a:ext cx="4744378" cy="369332"/>
              <a:chOff x="1693756" y="1814115"/>
              <a:chExt cx="4744378" cy="369332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1693756" y="1814115"/>
                <a:ext cx="4744378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E46C0A"/>
                    </a:solidFill>
                  </a:rPr>
                  <a:t>elliptical </a:t>
                </a:r>
                <a:r>
                  <a:rPr lang="en-US" dirty="0" smtClean="0">
                    <a:solidFill>
                      <a:srgbClr val="E46C0A"/>
                    </a:solidFill>
                  </a:rPr>
                  <a:t>trainer</a:t>
                </a:r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grpSp>
            <p:nvGrpSpPr>
              <p:cNvPr id="14" name="Group 13"/>
              <p:cNvGrpSpPr/>
              <p:nvPr/>
            </p:nvGrpSpPr>
            <p:grpSpPr>
              <a:xfrm>
                <a:off x="6129267" y="1908368"/>
                <a:ext cx="195376" cy="184351"/>
                <a:chOff x="7015403" y="1630050"/>
                <a:chExt cx="195376" cy="184351"/>
              </a:xfrm>
              <a:effectLst/>
            </p:grpSpPr>
            <p:sp>
              <p:nvSpPr>
                <p:cNvPr id="16" name="Oval 15"/>
                <p:cNvSpPr/>
                <p:nvPr/>
              </p:nvSpPr>
              <p:spPr>
                <a:xfrm>
                  <a:off x="7105161" y="1630050"/>
                  <a:ext cx="105618" cy="105618"/>
                </a:xfrm>
                <a:prstGeom prst="ellipse">
                  <a:avLst/>
                </a:prstGeom>
                <a:noFill/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7" name="Straight Connector 16"/>
                <p:cNvCxnSpPr>
                  <a:endCxn id="16" idx="3"/>
                </p:cNvCxnSpPr>
                <p:nvPr/>
              </p:nvCxnSpPr>
              <p:spPr>
                <a:xfrm flipV="1">
                  <a:off x="7015403" y="1720201"/>
                  <a:ext cx="105225" cy="94200"/>
                </a:xfrm>
                <a:prstGeom prst="line">
                  <a:avLst/>
                </a:prstGeom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" name="Straight Connector 14"/>
              <p:cNvCxnSpPr/>
              <p:nvPr/>
            </p:nvCxnSpPr>
            <p:spPr>
              <a:xfrm flipV="1">
                <a:off x="5987919" y="1882448"/>
                <a:ext cx="0" cy="240520"/>
              </a:xfrm>
              <a:prstGeom prst="line">
                <a:avLst/>
              </a:prstGeom>
              <a:ln w="12700" cmpd="sng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/>
            <p:cNvGrpSpPr/>
            <p:nvPr/>
          </p:nvGrpSpPr>
          <p:grpSpPr>
            <a:xfrm>
              <a:off x="2466270" y="1856514"/>
              <a:ext cx="4744378" cy="369332"/>
              <a:chOff x="1693756" y="1814115"/>
              <a:chExt cx="4744378" cy="369332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1693756" y="1814115"/>
                <a:ext cx="4744378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E46C0A"/>
                    </a:solidFill>
                  </a:rPr>
                  <a:t>elliptical trainer </a:t>
                </a:r>
                <a:r>
                  <a: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benefits</a:t>
                </a:r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6129267" y="1908368"/>
                <a:ext cx="195376" cy="184351"/>
                <a:chOff x="7015403" y="1630050"/>
                <a:chExt cx="195376" cy="184351"/>
              </a:xfrm>
              <a:effectLst/>
            </p:grpSpPr>
            <p:sp>
              <p:nvSpPr>
                <p:cNvPr id="23" name="Oval 22"/>
                <p:cNvSpPr/>
                <p:nvPr/>
              </p:nvSpPr>
              <p:spPr>
                <a:xfrm>
                  <a:off x="7105161" y="1630050"/>
                  <a:ext cx="105618" cy="105618"/>
                </a:xfrm>
                <a:prstGeom prst="ellipse">
                  <a:avLst/>
                </a:prstGeom>
                <a:noFill/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4" name="Straight Connector 23"/>
                <p:cNvCxnSpPr>
                  <a:endCxn id="23" idx="3"/>
                </p:cNvCxnSpPr>
                <p:nvPr/>
              </p:nvCxnSpPr>
              <p:spPr>
                <a:xfrm flipV="1">
                  <a:off x="7015403" y="1720201"/>
                  <a:ext cx="105225" cy="94200"/>
                </a:xfrm>
                <a:prstGeom prst="line">
                  <a:avLst/>
                </a:prstGeom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" name="Straight Connector 21"/>
              <p:cNvCxnSpPr/>
              <p:nvPr/>
            </p:nvCxnSpPr>
            <p:spPr>
              <a:xfrm flipV="1">
                <a:off x="5987919" y="1882448"/>
                <a:ext cx="0" cy="240520"/>
              </a:xfrm>
              <a:prstGeom prst="line">
                <a:avLst/>
              </a:prstGeom>
              <a:ln w="12700" cmpd="sng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Oval 28"/>
            <p:cNvSpPr/>
            <p:nvPr/>
          </p:nvSpPr>
          <p:spPr>
            <a:xfrm>
              <a:off x="7428099" y="2320099"/>
              <a:ext cx="105618" cy="105618"/>
            </a:xfrm>
            <a:prstGeom prst="ellipse">
              <a:avLst/>
            </a:prstGeom>
            <a:noFill/>
            <a:ln w="28575" cmpd="sng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41804" y="996808"/>
              <a:ext cx="31880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Find key terms/phrases</a:t>
              </a:r>
              <a:endPara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1882266" y="2537103"/>
              <a:ext cx="4744378" cy="369332"/>
              <a:chOff x="1693756" y="1358517"/>
              <a:chExt cx="4744378" cy="369332"/>
            </a:xfrm>
          </p:grpSpPr>
          <p:sp>
            <p:nvSpPr>
              <p:cNvPr id="67" name="TextBox 66"/>
              <p:cNvSpPr txBox="1"/>
              <p:nvPr/>
            </p:nvSpPr>
            <p:spPr>
              <a:xfrm>
                <a:off x="1693756" y="1358517"/>
                <a:ext cx="4744378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crisis intervention </a:t>
                </a:r>
                <a:r>
                  <a:rPr lang="en-US" dirty="0" smtClean="0">
                    <a:solidFill>
                      <a:srgbClr val="404040"/>
                    </a:solidFill>
                  </a:rPr>
                  <a:t>professional 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services</a:t>
                </a:r>
                <a:endParaRPr lang="en-US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6129267" y="1452770"/>
                <a:ext cx="195376" cy="184351"/>
                <a:chOff x="7015403" y="1174452"/>
                <a:chExt cx="195376" cy="184351"/>
              </a:xfrm>
              <a:effectLst/>
            </p:grpSpPr>
            <p:sp>
              <p:nvSpPr>
                <p:cNvPr id="70" name="Oval 69"/>
                <p:cNvSpPr/>
                <p:nvPr/>
              </p:nvSpPr>
              <p:spPr>
                <a:xfrm>
                  <a:off x="7105161" y="1174452"/>
                  <a:ext cx="105618" cy="105618"/>
                </a:xfrm>
                <a:prstGeom prst="ellipse">
                  <a:avLst/>
                </a:prstGeom>
                <a:noFill/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1" name="Straight Connector 70"/>
                <p:cNvCxnSpPr>
                  <a:endCxn id="70" idx="3"/>
                </p:cNvCxnSpPr>
                <p:nvPr/>
              </p:nvCxnSpPr>
              <p:spPr>
                <a:xfrm flipV="1">
                  <a:off x="7015403" y="1264603"/>
                  <a:ext cx="105225" cy="94200"/>
                </a:xfrm>
                <a:prstGeom prst="line">
                  <a:avLst/>
                </a:prstGeom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9" name="Straight Connector 68"/>
              <p:cNvCxnSpPr/>
              <p:nvPr/>
            </p:nvCxnSpPr>
            <p:spPr>
              <a:xfrm flipV="1">
                <a:off x="5987919" y="1426850"/>
                <a:ext cx="0" cy="240520"/>
              </a:xfrm>
              <a:prstGeom prst="line">
                <a:avLst/>
              </a:prstGeom>
              <a:ln w="12700" cmpd="sng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71"/>
            <p:cNvGrpSpPr/>
            <p:nvPr/>
          </p:nvGrpSpPr>
          <p:grpSpPr>
            <a:xfrm>
              <a:off x="2452615" y="2862596"/>
              <a:ext cx="4744378" cy="369332"/>
              <a:chOff x="1693756" y="1358517"/>
              <a:chExt cx="4744378" cy="369332"/>
            </a:xfrm>
          </p:grpSpPr>
          <p:sp>
            <p:nvSpPr>
              <p:cNvPr id="73" name="TextBox 72"/>
              <p:cNvSpPr txBox="1"/>
              <p:nvPr/>
            </p:nvSpPr>
            <p:spPr>
              <a:xfrm>
                <a:off x="1693756" y="1358517"/>
                <a:ext cx="4744378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crisis intervention </a:t>
                </a:r>
                <a:r>
                  <a:rPr lang="en-US" dirty="0" smtClean="0">
                    <a:solidFill>
                      <a:srgbClr val="31859C"/>
                    </a:solidFill>
                  </a:rPr>
                  <a:t>services</a:t>
                </a:r>
                <a:endParaRPr lang="en-US" dirty="0">
                  <a:solidFill>
                    <a:srgbClr val="31859C"/>
                  </a:solidFill>
                </a:endParaRPr>
              </a:p>
            </p:txBody>
          </p:sp>
          <p:grpSp>
            <p:nvGrpSpPr>
              <p:cNvPr id="74" name="Group 73"/>
              <p:cNvGrpSpPr/>
              <p:nvPr/>
            </p:nvGrpSpPr>
            <p:grpSpPr>
              <a:xfrm>
                <a:off x="6129267" y="1452770"/>
                <a:ext cx="195376" cy="184351"/>
                <a:chOff x="7015403" y="1174452"/>
                <a:chExt cx="195376" cy="184351"/>
              </a:xfrm>
              <a:effectLst/>
            </p:grpSpPr>
            <p:sp>
              <p:nvSpPr>
                <p:cNvPr id="76" name="Oval 75"/>
                <p:cNvSpPr/>
                <p:nvPr/>
              </p:nvSpPr>
              <p:spPr>
                <a:xfrm>
                  <a:off x="7105161" y="1174452"/>
                  <a:ext cx="105618" cy="105618"/>
                </a:xfrm>
                <a:prstGeom prst="ellipse">
                  <a:avLst/>
                </a:prstGeom>
                <a:noFill/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7" name="Straight Connector 76"/>
                <p:cNvCxnSpPr>
                  <a:endCxn id="76" idx="3"/>
                </p:cNvCxnSpPr>
                <p:nvPr/>
              </p:nvCxnSpPr>
              <p:spPr>
                <a:xfrm flipV="1">
                  <a:off x="7015403" y="1264603"/>
                  <a:ext cx="105225" cy="94200"/>
                </a:xfrm>
                <a:prstGeom prst="line">
                  <a:avLst/>
                </a:prstGeom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5" name="Straight Connector 74"/>
              <p:cNvCxnSpPr/>
              <p:nvPr/>
            </p:nvCxnSpPr>
            <p:spPr>
              <a:xfrm flipV="1">
                <a:off x="5987919" y="1426850"/>
                <a:ext cx="0" cy="240520"/>
              </a:xfrm>
              <a:prstGeom prst="line">
                <a:avLst/>
              </a:prstGeom>
              <a:ln w="12700" cmpd="sng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8" name="Title 1"/>
          <p:cNvSpPr>
            <a:spLocks noGrp="1"/>
          </p:cNvSpPr>
          <p:nvPr>
            <p:ph type="title"/>
          </p:nvPr>
        </p:nvSpPr>
        <p:spPr>
          <a:xfrm>
            <a:off x="457200" y="15193"/>
            <a:ext cx="8229600" cy="1143000"/>
          </a:xfrm>
        </p:spPr>
        <p:txBody>
          <a:bodyPr anchor="t"/>
          <a:lstStyle/>
          <a:p>
            <a:r>
              <a:rPr lang="en-US" dirty="0" smtClean="0"/>
              <a:t>Potential benefits of context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12272" y="5223295"/>
            <a:ext cx="6500352" cy="1163488"/>
            <a:chOff x="612272" y="5278519"/>
            <a:chExt cx="6500352" cy="1163488"/>
          </a:xfrm>
        </p:grpSpPr>
        <p:grpSp>
          <p:nvGrpSpPr>
            <p:cNvPr id="53" name="Group 52"/>
            <p:cNvGrpSpPr/>
            <p:nvPr/>
          </p:nvGrpSpPr>
          <p:grpSpPr>
            <a:xfrm>
              <a:off x="1995757" y="5753106"/>
              <a:ext cx="4744378" cy="369332"/>
              <a:chOff x="1693756" y="1814115"/>
              <a:chExt cx="4744378" cy="369332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1693756" y="1814115"/>
                <a:ext cx="4744378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>
                    <a:solidFill>
                      <a:srgbClr val="E46C0A"/>
                    </a:solidFill>
                  </a:rPr>
                  <a:t>michworks</a:t>
                </a:r>
                <a:endParaRPr lang="en-US" dirty="0">
                  <a:solidFill>
                    <a:srgbClr val="E46C0A"/>
                  </a:solidFill>
                </a:endParaRPr>
              </a:p>
            </p:txBody>
          </p:sp>
          <p:grpSp>
            <p:nvGrpSpPr>
              <p:cNvPr id="55" name="Group 54"/>
              <p:cNvGrpSpPr/>
              <p:nvPr/>
            </p:nvGrpSpPr>
            <p:grpSpPr>
              <a:xfrm>
                <a:off x="6129267" y="1908368"/>
                <a:ext cx="195376" cy="184351"/>
                <a:chOff x="7015403" y="1630050"/>
                <a:chExt cx="195376" cy="184351"/>
              </a:xfrm>
              <a:effectLst/>
            </p:grpSpPr>
            <p:sp>
              <p:nvSpPr>
                <p:cNvPr id="57" name="Oval 56"/>
                <p:cNvSpPr/>
                <p:nvPr/>
              </p:nvSpPr>
              <p:spPr>
                <a:xfrm>
                  <a:off x="7105161" y="1630050"/>
                  <a:ext cx="105618" cy="105618"/>
                </a:xfrm>
                <a:prstGeom prst="ellipse">
                  <a:avLst/>
                </a:prstGeom>
                <a:noFill/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8" name="Straight Connector 57"/>
                <p:cNvCxnSpPr>
                  <a:endCxn id="57" idx="3"/>
                </p:cNvCxnSpPr>
                <p:nvPr/>
              </p:nvCxnSpPr>
              <p:spPr>
                <a:xfrm flipV="1">
                  <a:off x="7015403" y="1720201"/>
                  <a:ext cx="105225" cy="94200"/>
                </a:xfrm>
                <a:prstGeom prst="line">
                  <a:avLst/>
                </a:prstGeom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6" name="Straight Connector 55"/>
              <p:cNvCxnSpPr/>
              <p:nvPr/>
            </p:nvCxnSpPr>
            <p:spPr>
              <a:xfrm flipV="1">
                <a:off x="5987919" y="1882448"/>
                <a:ext cx="0" cy="240520"/>
              </a:xfrm>
              <a:prstGeom prst="line">
                <a:avLst/>
              </a:prstGeom>
              <a:ln w="12700" cmpd="sng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2368246" y="6072675"/>
              <a:ext cx="4744378" cy="369332"/>
              <a:chOff x="1693756" y="1814115"/>
              <a:chExt cx="4744378" cy="369332"/>
            </a:xfrm>
          </p:grpSpPr>
          <p:sp>
            <p:nvSpPr>
              <p:cNvPr id="60" name="TextBox 59"/>
              <p:cNvSpPr txBox="1"/>
              <p:nvPr/>
            </p:nvSpPr>
            <p:spPr>
              <a:xfrm>
                <a:off x="1693756" y="1814115"/>
                <a:ext cx="4744378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>
                    <a:solidFill>
                      <a:srgbClr val="404040"/>
                    </a:solidFill>
                  </a:rPr>
                  <a:t>michigan</a:t>
                </a:r>
                <a:r>
                  <a:rPr lang="en-US" dirty="0" smtClean="0">
                    <a:solidFill>
                      <a:srgbClr val="404040"/>
                    </a:solidFill>
                  </a:rPr>
                  <a:t> unemployed</a:t>
                </a:r>
                <a:endParaRPr lang="en-US" dirty="0">
                  <a:solidFill>
                    <a:srgbClr val="404040"/>
                  </a:solidFill>
                </a:endParaRPr>
              </a:p>
            </p:txBody>
          </p:sp>
          <p:grpSp>
            <p:nvGrpSpPr>
              <p:cNvPr id="61" name="Group 60"/>
              <p:cNvGrpSpPr/>
              <p:nvPr/>
            </p:nvGrpSpPr>
            <p:grpSpPr>
              <a:xfrm>
                <a:off x="6129267" y="1908368"/>
                <a:ext cx="195376" cy="184351"/>
                <a:chOff x="7015403" y="1630050"/>
                <a:chExt cx="195376" cy="184351"/>
              </a:xfrm>
              <a:effectLst/>
            </p:grpSpPr>
            <p:sp>
              <p:nvSpPr>
                <p:cNvPr id="63" name="Oval 62"/>
                <p:cNvSpPr/>
                <p:nvPr/>
              </p:nvSpPr>
              <p:spPr>
                <a:xfrm>
                  <a:off x="7105161" y="1630050"/>
                  <a:ext cx="105618" cy="105618"/>
                </a:xfrm>
                <a:prstGeom prst="ellipse">
                  <a:avLst/>
                </a:prstGeom>
                <a:noFill/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4" name="Straight Connector 63"/>
                <p:cNvCxnSpPr>
                  <a:endCxn id="63" idx="3"/>
                </p:cNvCxnSpPr>
                <p:nvPr/>
              </p:nvCxnSpPr>
              <p:spPr>
                <a:xfrm flipV="1">
                  <a:off x="7015403" y="1720201"/>
                  <a:ext cx="105225" cy="94200"/>
                </a:xfrm>
                <a:prstGeom prst="line">
                  <a:avLst/>
                </a:prstGeom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2" name="Straight Connector 61"/>
              <p:cNvCxnSpPr/>
              <p:nvPr/>
            </p:nvCxnSpPr>
            <p:spPr>
              <a:xfrm flipV="1">
                <a:off x="5987919" y="1882448"/>
                <a:ext cx="0" cy="240520"/>
              </a:xfrm>
              <a:prstGeom prst="line">
                <a:avLst/>
              </a:prstGeom>
              <a:ln w="12700" cmpd="sng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1" name="TextBox 80"/>
            <p:cNvSpPr txBox="1"/>
            <p:nvPr/>
          </p:nvSpPr>
          <p:spPr>
            <a:xfrm>
              <a:off x="612272" y="5278519"/>
              <a:ext cx="22289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404040"/>
                  </a:solidFill>
                </a:rPr>
                <a:t>Term expansion</a:t>
              </a:r>
              <a:endParaRPr lang="en-US" sz="2400" dirty="0">
                <a:solidFill>
                  <a:srgbClr val="404040"/>
                </a:solidFill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13B4-D034-224F-8DE8-88A7C255BE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72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Likelihood of x</a:t>
            </a:r>
            <a:r>
              <a:rPr lang="en-US" dirty="0" smtClean="0"/>
              <a:t>-length </a:t>
            </a:r>
            <a:r>
              <a:rPr lang="en-US" dirty="0" smtClean="0"/>
              <a:t>tasks</a:t>
            </a:r>
            <a:endParaRPr lang="en-US" dirty="0"/>
          </a:p>
        </p:txBody>
      </p:sp>
      <p:pic>
        <p:nvPicPr>
          <p:cNvPr id="4" name="Picture 3" descr="task-length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135" y="1179267"/>
            <a:ext cx="5446607" cy="5446607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2990532" y="2846646"/>
            <a:ext cx="3360106" cy="771812"/>
            <a:chOff x="2990532" y="2846646"/>
            <a:chExt cx="3360106" cy="771812"/>
          </a:xfrm>
        </p:grpSpPr>
        <p:sp>
          <p:nvSpPr>
            <p:cNvPr id="6" name="Oval 5"/>
            <p:cNvSpPr/>
            <p:nvPr/>
          </p:nvSpPr>
          <p:spPr>
            <a:xfrm>
              <a:off x="2990532" y="3031312"/>
              <a:ext cx="655459" cy="587146"/>
            </a:xfrm>
            <a:prstGeom prst="ellipse">
              <a:avLst/>
            </a:prstGeom>
            <a:noFill/>
            <a:ln w="57150" cmpd="sng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809858" y="2846646"/>
              <a:ext cx="254078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3"/>
                  </a:solidFill>
                </a:rPr>
                <a:t>57% of AOL tasks consist </a:t>
              </a:r>
            </a:p>
            <a:p>
              <a:r>
                <a:rPr lang="en-US" b="1" dirty="0" smtClean="0">
                  <a:solidFill>
                    <a:schemeClr val="accent3"/>
                  </a:solidFill>
                </a:rPr>
                <a:t>of 2 or more queries </a:t>
              </a:r>
              <a:endParaRPr lang="en-US" b="1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-25410" y="6431295"/>
            <a:ext cx="3331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Based on a sample of 503 AOL users; tasks were manually labeled by UMass students.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13B4-D034-224F-8DE8-88A7C255BE18}" type="slidenum">
              <a:rPr lang="en-US" smtClean="0"/>
              <a:t>4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7442" y="1883135"/>
            <a:ext cx="2735757" cy="5298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756288" y="3703124"/>
            <a:ext cx="715046" cy="175787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90337" y="4938889"/>
            <a:ext cx="1916289" cy="64628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006627" y="5336822"/>
            <a:ext cx="2119672" cy="27657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42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 couple of issues</a:t>
            </a:r>
            <a:endParaRPr lang="en-US" dirty="0">
              <a:solidFill>
                <a:srgbClr val="C3D69B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44518" y="886828"/>
            <a:ext cx="5628826" cy="2013006"/>
            <a:chOff x="144518" y="886828"/>
            <a:chExt cx="5628826" cy="2013006"/>
          </a:xfrm>
        </p:grpSpPr>
        <p:sp>
          <p:nvSpPr>
            <p:cNvPr id="9" name="TextBox 8"/>
            <p:cNvSpPr txBox="1"/>
            <p:nvPr/>
          </p:nvSpPr>
          <p:spPr>
            <a:xfrm>
              <a:off x="182368" y="886828"/>
              <a:ext cx="3022783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Interleaved tasks</a:t>
              </a:r>
              <a:endPara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144518" y="1446970"/>
              <a:ext cx="5628826" cy="1452864"/>
              <a:chOff x="144518" y="1446970"/>
              <a:chExt cx="5628826" cy="1452864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259454" y="1508554"/>
                <a:ext cx="4744378" cy="369332"/>
                <a:chOff x="1693756" y="1814115"/>
                <a:chExt cx="4744378" cy="369332"/>
              </a:xfrm>
            </p:grpSpPr>
            <p:sp>
              <p:nvSpPr>
                <p:cNvPr id="32" name="TextBox 31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pampered chef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33" name="Group 32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35" name="Oval 34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6" name="Straight Connector 35"/>
                  <p:cNvCxnSpPr>
                    <a:endCxn id="35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4" name="Straight Connector 33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Rectangle 43"/>
              <p:cNvSpPr/>
              <p:nvPr/>
            </p:nvSpPr>
            <p:spPr>
              <a:xfrm>
                <a:off x="144518" y="1446970"/>
                <a:ext cx="4985230" cy="466374"/>
              </a:xfrm>
              <a:prstGeom prst="rect">
                <a:avLst/>
              </a:prstGeom>
              <a:solidFill>
                <a:srgbClr val="FFFFFF">
                  <a:alpha val="52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494210" y="1845011"/>
                <a:ext cx="4744378" cy="369332"/>
                <a:chOff x="1693756" y="1814115"/>
                <a:chExt cx="4744378" cy="369332"/>
              </a:xfrm>
            </p:grpSpPr>
            <p:sp>
              <p:nvSpPr>
                <p:cNvPr id="27" name="TextBox 26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E46C0A"/>
                      </a:solidFill>
                    </a:rPr>
                    <a:t>elliptical trainer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28" name="Group 27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30" name="Oval 29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1" name="Straight Connector 30"/>
                  <p:cNvCxnSpPr>
                    <a:endCxn id="30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9" name="Straight Connector 28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5" name="Rectangle 44"/>
              <p:cNvSpPr/>
              <p:nvPr/>
            </p:nvSpPr>
            <p:spPr>
              <a:xfrm>
                <a:off x="488104" y="1830517"/>
                <a:ext cx="4985230" cy="466374"/>
              </a:xfrm>
              <a:prstGeom prst="rect">
                <a:avLst/>
              </a:prstGeom>
              <a:solidFill>
                <a:srgbClr val="FFFFFF">
                  <a:alpha val="2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766910" y="2187033"/>
                <a:ext cx="4744378" cy="369332"/>
                <a:chOff x="1693756" y="1814115"/>
                <a:chExt cx="4744378" cy="369332"/>
              </a:xfrm>
            </p:grpSpPr>
            <p:sp>
              <p:nvSpPr>
                <p:cNvPr id="22" name="TextBox 21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404040"/>
                      </a:solidFill>
                    </a:rPr>
                    <a:t>hosting pampered chef</a:t>
                  </a:r>
                  <a:endParaRPr lang="en-US" dirty="0">
                    <a:solidFill>
                      <a:srgbClr val="404040"/>
                    </a:solidFill>
                  </a:endParaRPr>
                </a:p>
              </p:txBody>
            </p:sp>
            <p:grpSp>
              <p:nvGrpSpPr>
                <p:cNvPr id="23" name="Group 22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25" name="Oval 24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25"/>
                  <p:cNvCxnSpPr>
                    <a:endCxn id="25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6" name="Rectangle 45"/>
              <p:cNvSpPr/>
              <p:nvPr/>
            </p:nvSpPr>
            <p:spPr>
              <a:xfrm>
                <a:off x="766910" y="2187033"/>
                <a:ext cx="4985230" cy="466374"/>
              </a:xfrm>
              <a:prstGeom prst="rect">
                <a:avLst/>
              </a:prstGeom>
              <a:solidFill>
                <a:srgbClr val="FFFFFF">
                  <a:alpha val="1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1028966" y="2530502"/>
                <a:ext cx="4744378" cy="369332"/>
                <a:chOff x="1693756" y="1814115"/>
                <a:chExt cx="4744378" cy="369332"/>
              </a:xfrm>
            </p:grpSpPr>
            <p:sp>
              <p:nvSpPr>
                <p:cNvPr id="38" name="TextBox 37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E46C0A"/>
                      </a:solidFill>
                    </a:rPr>
                    <a:t>elliptical trainer benefits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39" name="Group 38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41" name="Oval 40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42" name="Straight Connector 41"/>
                  <p:cNvCxnSpPr>
                    <a:endCxn id="41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0" name="Straight Connector 39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aphicFrame>
        <p:nvGraphicFramePr>
          <p:cNvPr id="50" name="Chart 49"/>
          <p:cNvGraphicFramePr/>
          <p:nvPr>
            <p:extLst>
              <p:ext uri="{D42A27DB-BD31-4B8C-83A1-F6EECF244321}">
                <p14:modId xmlns:p14="http://schemas.microsoft.com/office/powerpoint/2010/main" val="1669925092"/>
              </p:ext>
            </p:extLst>
          </p:nvPr>
        </p:nvGraphicFramePr>
        <p:xfrm>
          <a:off x="-932432" y="3443783"/>
          <a:ext cx="4818458" cy="1742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1" name="Chart 50"/>
          <p:cNvGraphicFramePr/>
          <p:nvPr>
            <p:extLst>
              <p:ext uri="{D42A27DB-BD31-4B8C-83A1-F6EECF244321}">
                <p14:modId xmlns:p14="http://schemas.microsoft.com/office/powerpoint/2010/main" val="3038887141"/>
              </p:ext>
            </p:extLst>
          </p:nvPr>
        </p:nvGraphicFramePr>
        <p:xfrm>
          <a:off x="1107011" y="5115499"/>
          <a:ext cx="4505357" cy="1742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1972606" y="4101818"/>
            <a:ext cx="235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 days of Yahoo! data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74964" y="5598867"/>
            <a:ext cx="235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 months of AOL data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0" y="6606210"/>
            <a:ext cx="2894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Jones &amp;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Klinkner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(CIKM 2009)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659853" y="1576887"/>
            <a:ext cx="3550407" cy="5165873"/>
            <a:chOff x="5659853" y="1576887"/>
            <a:chExt cx="3550407" cy="5165873"/>
          </a:xfrm>
        </p:grpSpPr>
        <p:pic>
          <p:nvPicPr>
            <p:cNvPr id="49" name="Picture 48" descr="tasks-in-sequence.pd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59853" y="3192353"/>
              <a:ext cx="3550407" cy="3550407"/>
            </a:xfrm>
            <a:prstGeom prst="rect">
              <a:avLst/>
            </a:prstGeom>
          </p:spPr>
        </p:pic>
        <p:sp>
          <p:nvSpPr>
            <p:cNvPr id="57" name="TextBox 56"/>
            <p:cNvSpPr txBox="1"/>
            <p:nvPr/>
          </p:nvSpPr>
          <p:spPr>
            <a:xfrm>
              <a:off x="6233377" y="3055803"/>
              <a:ext cx="22490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Aggregated over 503 AOL users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871511" y="1576887"/>
              <a:ext cx="295336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404040"/>
                  </a:solidFill>
                </a:rPr>
                <a:t>Multi-tasking within a </a:t>
              </a:r>
              <a:r>
                <a:rPr lang="en-US" sz="3200" dirty="0" smtClean="0">
                  <a:solidFill>
                    <a:srgbClr val="404040"/>
                  </a:solidFill>
                </a:rPr>
                <a:t>fixed window</a:t>
              </a:r>
              <a:endParaRPr lang="en-US" sz="3200" dirty="0">
                <a:solidFill>
                  <a:srgbClr val="40404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227997" y="3094926"/>
            <a:ext cx="3999076" cy="2926895"/>
            <a:chOff x="4227997" y="3094926"/>
            <a:chExt cx="3999076" cy="2926895"/>
          </a:xfrm>
        </p:grpSpPr>
        <p:sp>
          <p:nvSpPr>
            <p:cNvPr id="55" name="Freeform 54"/>
            <p:cNvSpPr/>
            <p:nvPr/>
          </p:nvSpPr>
          <p:spPr>
            <a:xfrm>
              <a:off x="6288006" y="3318219"/>
              <a:ext cx="1939067" cy="2703602"/>
            </a:xfrm>
            <a:custGeom>
              <a:avLst/>
              <a:gdLst>
                <a:gd name="connsiteX0" fmla="*/ 0 w 1939067"/>
                <a:gd name="connsiteY0" fmla="*/ 1515656 h 2703602"/>
                <a:gd name="connsiteX1" fmla="*/ 0 w 1939067"/>
                <a:gd name="connsiteY1" fmla="*/ 1515656 h 2703602"/>
                <a:gd name="connsiteX2" fmla="*/ 273108 w 1939067"/>
                <a:gd name="connsiteY2" fmla="*/ 1515656 h 2703602"/>
                <a:gd name="connsiteX3" fmla="*/ 245797 w 1939067"/>
                <a:gd name="connsiteY3" fmla="*/ 2048183 h 2703602"/>
                <a:gd name="connsiteX4" fmla="*/ 436973 w 1939067"/>
                <a:gd name="connsiteY4" fmla="*/ 2048183 h 2703602"/>
                <a:gd name="connsiteX5" fmla="*/ 436973 w 1939067"/>
                <a:gd name="connsiteY5" fmla="*/ 2307620 h 2703602"/>
                <a:gd name="connsiteX6" fmla="*/ 669115 w 1939067"/>
                <a:gd name="connsiteY6" fmla="*/ 2321274 h 2703602"/>
                <a:gd name="connsiteX7" fmla="*/ 669115 w 1939067"/>
                <a:gd name="connsiteY7" fmla="*/ 2444165 h 2703602"/>
                <a:gd name="connsiteX8" fmla="*/ 873946 w 1939067"/>
                <a:gd name="connsiteY8" fmla="*/ 2457820 h 2703602"/>
                <a:gd name="connsiteX9" fmla="*/ 873946 w 1939067"/>
                <a:gd name="connsiteY9" fmla="*/ 2539747 h 2703602"/>
                <a:gd name="connsiteX10" fmla="*/ 1092432 w 1939067"/>
                <a:gd name="connsiteY10" fmla="*/ 2553402 h 2703602"/>
                <a:gd name="connsiteX11" fmla="*/ 1092432 w 1939067"/>
                <a:gd name="connsiteY11" fmla="*/ 2594366 h 2703602"/>
                <a:gd name="connsiteX12" fmla="*/ 1297263 w 1939067"/>
                <a:gd name="connsiteY12" fmla="*/ 2608020 h 2703602"/>
                <a:gd name="connsiteX13" fmla="*/ 1488439 w 1939067"/>
                <a:gd name="connsiteY13" fmla="*/ 2648984 h 2703602"/>
                <a:gd name="connsiteX14" fmla="*/ 1515750 w 1939067"/>
                <a:gd name="connsiteY14" fmla="*/ 2676293 h 2703602"/>
                <a:gd name="connsiteX15" fmla="*/ 1734236 w 1939067"/>
                <a:gd name="connsiteY15" fmla="*/ 2676293 h 2703602"/>
                <a:gd name="connsiteX16" fmla="*/ 1939067 w 1939067"/>
                <a:gd name="connsiteY16" fmla="*/ 2703602 h 2703602"/>
                <a:gd name="connsiteX17" fmla="*/ 1925412 w 1939067"/>
                <a:gd name="connsiteY17" fmla="*/ 0 h 2703602"/>
                <a:gd name="connsiteX18" fmla="*/ 0 w 1939067"/>
                <a:gd name="connsiteY18" fmla="*/ 0 h 2703602"/>
                <a:gd name="connsiteX19" fmla="*/ 0 w 1939067"/>
                <a:gd name="connsiteY19" fmla="*/ 1515656 h 2703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39067" h="2703602">
                  <a:moveTo>
                    <a:pt x="0" y="1515656"/>
                  </a:moveTo>
                  <a:lnTo>
                    <a:pt x="0" y="1515656"/>
                  </a:lnTo>
                  <a:lnTo>
                    <a:pt x="273108" y="1515656"/>
                  </a:lnTo>
                  <a:lnTo>
                    <a:pt x="245797" y="2048183"/>
                  </a:lnTo>
                  <a:lnTo>
                    <a:pt x="436973" y="2048183"/>
                  </a:lnTo>
                  <a:lnTo>
                    <a:pt x="436973" y="2307620"/>
                  </a:lnTo>
                  <a:lnTo>
                    <a:pt x="669115" y="2321274"/>
                  </a:lnTo>
                  <a:lnTo>
                    <a:pt x="669115" y="2444165"/>
                  </a:lnTo>
                  <a:lnTo>
                    <a:pt x="873946" y="2457820"/>
                  </a:lnTo>
                  <a:lnTo>
                    <a:pt x="873946" y="2539747"/>
                  </a:lnTo>
                  <a:lnTo>
                    <a:pt x="1092432" y="2553402"/>
                  </a:lnTo>
                  <a:lnTo>
                    <a:pt x="1092432" y="2594366"/>
                  </a:lnTo>
                  <a:lnTo>
                    <a:pt x="1297263" y="2608020"/>
                  </a:lnTo>
                  <a:lnTo>
                    <a:pt x="1488439" y="2648984"/>
                  </a:lnTo>
                  <a:lnTo>
                    <a:pt x="1515750" y="2676293"/>
                  </a:lnTo>
                  <a:lnTo>
                    <a:pt x="1734236" y="2676293"/>
                  </a:lnTo>
                  <a:lnTo>
                    <a:pt x="1939067" y="2703602"/>
                  </a:lnTo>
                  <a:cubicBezTo>
                    <a:pt x="1934515" y="1802401"/>
                    <a:pt x="1929964" y="901201"/>
                    <a:pt x="1925412" y="0"/>
                  </a:cubicBezTo>
                  <a:lnTo>
                    <a:pt x="0" y="0"/>
                  </a:lnTo>
                  <a:lnTo>
                    <a:pt x="0" y="1515656"/>
                  </a:ln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 w="571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4227997" y="3094926"/>
              <a:ext cx="1497658" cy="2177800"/>
              <a:chOff x="6012510" y="2806112"/>
              <a:chExt cx="1497658" cy="2177800"/>
            </a:xfrm>
          </p:grpSpPr>
          <p:sp>
            <p:nvSpPr>
              <p:cNvPr id="59" name="Rounded Rectangular Callout 58"/>
              <p:cNvSpPr/>
              <p:nvPr/>
            </p:nvSpPr>
            <p:spPr>
              <a:xfrm rot="5400000" flipV="1">
                <a:off x="5638452" y="3180170"/>
                <a:ext cx="2177800" cy="1429684"/>
              </a:xfrm>
              <a:prstGeom prst="wedgeRoundRectCallout">
                <a:avLst/>
              </a:prstGeom>
              <a:solidFill>
                <a:schemeClr val="bg1"/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6057032" y="3001183"/>
                <a:ext cx="1453136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solidFill>
                      <a:schemeClr val="accent3"/>
                    </a:solidFill>
                  </a:rPr>
                  <a:t>You are more likely than not to encounter off-task queries even going back </a:t>
                </a:r>
                <a:r>
                  <a:rPr lang="en-US" sz="1600" i="1" dirty="0" smtClean="0">
                    <a:solidFill>
                      <a:schemeClr val="accent3"/>
                    </a:solidFill>
                  </a:rPr>
                  <a:t>one</a:t>
                </a:r>
                <a:r>
                  <a:rPr lang="en-US" sz="1600" dirty="0" smtClean="0">
                    <a:solidFill>
                      <a:schemeClr val="accent3"/>
                    </a:solidFill>
                  </a:rPr>
                  <a:t> query!</a:t>
                </a:r>
                <a:endParaRPr lang="en-US" sz="1600" dirty="0">
                  <a:solidFill>
                    <a:schemeClr val="accent3"/>
                  </a:solidFill>
                </a:endParaRPr>
              </a:p>
            </p:txBody>
          </p:sp>
        </p:grp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13B4-D034-224F-8DE8-88A7C255BE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765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0" grpId="0">
        <p:bldAsOne/>
      </p:bldGraphic>
      <p:bldGraphic spid="51" grpId="0">
        <p:bldAsOne/>
      </p:bldGraphic>
      <p:bldP spid="52" grpId="0"/>
      <p:bldP spid="53" grpId="0"/>
      <p:bldP spid="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</a:t>
            </a:r>
            <a:r>
              <a:rPr lang="en-US" dirty="0" smtClean="0"/>
              <a:t>system</a:t>
            </a:r>
            <a:endParaRPr lang="en-US" dirty="0"/>
          </a:p>
        </p:txBody>
      </p:sp>
      <p:grpSp>
        <p:nvGrpSpPr>
          <p:cNvPr id="159" name="Group 158"/>
          <p:cNvGrpSpPr/>
          <p:nvPr/>
        </p:nvGrpSpPr>
        <p:grpSpPr>
          <a:xfrm>
            <a:off x="1572684" y="2468940"/>
            <a:ext cx="5738982" cy="1736224"/>
            <a:chOff x="2252653" y="1417638"/>
            <a:chExt cx="5738982" cy="1736224"/>
          </a:xfrm>
        </p:grpSpPr>
        <p:sp>
          <p:nvSpPr>
            <p:cNvPr id="160" name="Rectangle 159"/>
            <p:cNvSpPr/>
            <p:nvPr/>
          </p:nvSpPr>
          <p:spPr>
            <a:xfrm>
              <a:off x="2252653" y="1417638"/>
              <a:ext cx="5738982" cy="17362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1" name="Group 160"/>
            <p:cNvGrpSpPr/>
            <p:nvPr/>
          </p:nvGrpSpPr>
          <p:grpSpPr>
            <a:xfrm>
              <a:off x="2252653" y="1606798"/>
              <a:ext cx="5628826" cy="1452864"/>
              <a:chOff x="144518" y="1446970"/>
              <a:chExt cx="5628826" cy="1452864"/>
            </a:xfrm>
          </p:grpSpPr>
          <p:grpSp>
            <p:nvGrpSpPr>
              <p:cNvPr id="162" name="Group 161"/>
              <p:cNvGrpSpPr/>
              <p:nvPr/>
            </p:nvGrpSpPr>
            <p:grpSpPr>
              <a:xfrm>
                <a:off x="259454" y="1508554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84" name="TextBox 183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pampered chef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185" name="Group 184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87" name="Oval 186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88" name="Straight Connector 187"/>
                  <p:cNvCxnSpPr>
                    <a:endCxn id="187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86" name="Straight Connector 185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3" name="Rectangle 162"/>
              <p:cNvSpPr/>
              <p:nvPr/>
            </p:nvSpPr>
            <p:spPr>
              <a:xfrm>
                <a:off x="144518" y="1446970"/>
                <a:ext cx="5238510" cy="466374"/>
              </a:xfrm>
              <a:prstGeom prst="rect">
                <a:avLst/>
              </a:prstGeom>
              <a:solidFill>
                <a:srgbClr val="FFFFFF">
                  <a:alpha val="52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4" name="Group 163"/>
              <p:cNvGrpSpPr/>
              <p:nvPr/>
            </p:nvGrpSpPr>
            <p:grpSpPr>
              <a:xfrm>
                <a:off x="494210" y="1845011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79" name="TextBox 178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elliptical trainer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180" name="Group 179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82" name="Oval 181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83" name="Straight Connector 182"/>
                  <p:cNvCxnSpPr>
                    <a:endCxn id="182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81" name="Straight Connector 180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5" name="Rectangle 164"/>
              <p:cNvSpPr/>
              <p:nvPr/>
            </p:nvSpPr>
            <p:spPr>
              <a:xfrm>
                <a:off x="488825" y="1839035"/>
                <a:ext cx="4985230" cy="466374"/>
              </a:xfrm>
              <a:prstGeom prst="rect">
                <a:avLst/>
              </a:prstGeom>
              <a:solidFill>
                <a:srgbClr val="FFFFFF">
                  <a:alpha val="2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6" name="Group 165"/>
              <p:cNvGrpSpPr/>
              <p:nvPr/>
            </p:nvGrpSpPr>
            <p:grpSpPr>
              <a:xfrm>
                <a:off x="766910" y="2187033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74" name="TextBox 173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404040"/>
                      </a:solidFill>
                    </a:rPr>
                    <a:t>hosting pampered chef</a:t>
                  </a:r>
                  <a:endParaRPr lang="en-US" dirty="0">
                    <a:solidFill>
                      <a:srgbClr val="404040"/>
                    </a:solidFill>
                  </a:endParaRPr>
                </a:p>
              </p:txBody>
            </p:sp>
            <p:grpSp>
              <p:nvGrpSpPr>
                <p:cNvPr id="175" name="Group 174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77" name="Oval 176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78" name="Straight Connector 177"/>
                  <p:cNvCxnSpPr>
                    <a:endCxn id="177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76" name="Straight Connector 175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7" name="Rectangle 166"/>
              <p:cNvSpPr/>
              <p:nvPr/>
            </p:nvSpPr>
            <p:spPr>
              <a:xfrm>
                <a:off x="766910" y="2187033"/>
                <a:ext cx="4985230" cy="466374"/>
              </a:xfrm>
              <a:prstGeom prst="rect">
                <a:avLst/>
              </a:prstGeom>
              <a:solidFill>
                <a:srgbClr val="FFFFFF">
                  <a:alpha val="1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8" name="Group 167"/>
              <p:cNvGrpSpPr/>
              <p:nvPr/>
            </p:nvGrpSpPr>
            <p:grpSpPr>
              <a:xfrm>
                <a:off x="1028966" y="2530502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69" name="TextBox 168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E46C0A"/>
                      </a:solidFill>
                    </a:rPr>
                    <a:t>elliptical trainer benefits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170" name="Group 169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72" name="Oval 171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73" name="Straight Connector 172"/>
                  <p:cNvCxnSpPr>
                    <a:endCxn id="172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71" name="Straight Connector 170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92" name="Group 91"/>
          <p:cNvGrpSpPr/>
          <p:nvPr/>
        </p:nvGrpSpPr>
        <p:grpSpPr>
          <a:xfrm>
            <a:off x="1572684" y="2471247"/>
            <a:ext cx="5738982" cy="1736224"/>
            <a:chOff x="2252653" y="1417638"/>
            <a:chExt cx="5738982" cy="1736224"/>
          </a:xfrm>
        </p:grpSpPr>
        <p:sp>
          <p:nvSpPr>
            <p:cNvPr id="91" name="Rectangle 90"/>
            <p:cNvSpPr/>
            <p:nvPr/>
          </p:nvSpPr>
          <p:spPr>
            <a:xfrm>
              <a:off x="2252653" y="1417638"/>
              <a:ext cx="5738982" cy="17362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2252653" y="1606798"/>
              <a:ext cx="5628826" cy="1452864"/>
              <a:chOff x="144518" y="1446970"/>
              <a:chExt cx="5628826" cy="1452864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259454" y="1508554"/>
                <a:ext cx="4744378" cy="369332"/>
                <a:chOff x="1693756" y="1814115"/>
                <a:chExt cx="4744378" cy="369332"/>
              </a:xfrm>
            </p:grpSpPr>
            <p:sp>
              <p:nvSpPr>
                <p:cNvPr id="58" name="TextBox 57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pampered chef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59" name="Group 58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61" name="Oval 60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62" name="Straight Connector 61"/>
                  <p:cNvCxnSpPr>
                    <a:endCxn id="61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0" name="Straight Connector 59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" name="Rectangle 36"/>
              <p:cNvSpPr/>
              <p:nvPr/>
            </p:nvSpPr>
            <p:spPr>
              <a:xfrm>
                <a:off x="144518" y="1446970"/>
                <a:ext cx="5238510" cy="466374"/>
              </a:xfrm>
              <a:prstGeom prst="rect">
                <a:avLst/>
              </a:prstGeom>
              <a:solidFill>
                <a:srgbClr val="FFFFFF">
                  <a:alpha val="52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494210" y="1845011"/>
                <a:ext cx="4744378" cy="369332"/>
                <a:chOff x="1693756" y="1814115"/>
                <a:chExt cx="4744378" cy="369332"/>
              </a:xfrm>
            </p:grpSpPr>
            <p:sp>
              <p:nvSpPr>
                <p:cNvPr id="53" name="TextBox 52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E46C0A"/>
                      </a:solidFill>
                    </a:rPr>
                    <a:t>elliptical trainer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54" name="Group 53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56" name="Oval 55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57" name="Straight Connector 56"/>
                  <p:cNvCxnSpPr>
                    <a:endCxn id="56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5" name="Straight Connector 54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9" name="Rectangle 38"/>
              <p:cNvSpPr/>
              <p:nvPr/>
            </p:nvSpPr>
            <p:spPr>
              <a:xfrm>
                <a:off x="488104" y="1830517"/>
                <a:ext cx="4985230" cy="466374"/>
              </a:xfrm>
              <a:prstGeom prst="rect">
                <a:avLst/>
              </a:prstGeom>
              <a:solidFill>
                <a:srgbClr val="FFFFFF">
                  <a:alpha val="2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766910" y="2187033"/>
                <a:ext cx="4744378" cy="369332"/>
                <a:chOff x="1693756" y="1814115"/>
                <a:chExt cx="4744378" cy="369332"/>
              </a:xfrm>
            </p:grpSpPr>
            <p:sp>
              <p:nvSpPr>
                <p:cNvPr id="48" name="TextBox 47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404040"/>
                      </a:solidFill>
                    </a:rPr>
                    <a:t>hosting pampered chef</a:t>
                  </a:r>
                  <a:endParaRPr lang="en-US" dirty="0">
                    <a:solidFill>
                      <a:srgbClr val="404040"/>
                    </a:solidFill>
                  </a:endParaRPr>
                </a:p>
              </p:txBody>
            </p:sp>
            <p:grpSp>
              <p:nvGrpSpPr>
                <p:cNvPr id="49" name="Group 48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51" name="Oval 50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52" name="Straight Connector 51"/>
                  <p:cNvCxnSpPr>
                    <a:endCxn id="51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0" name="Straight Connector 49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" name="Rectangle 40"/>
              <p:cNvSpPr/>
              <p:nvPr/>
            </p:nvSpPr>
            <p:spPr>
              <a:xfrm>
                <a:off x="766910" y="2187033"/>
                <a:ext cx="4985230" cy="466374"/>
              </a:xfrm>
              <a:prstGeom prst="rect">
                <a:avLst/>
              </a:prstGeom>
              <a:solidFill>
                <a:srgbClr val="FFFFFF">
                  <a:alpha val="1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2" name="Group 41"/>
              <p:cNvGrpSpPr/>
              <p:nvPr/>
            </p:nvGrpSpPr>
            <p:grpSpPr>
              <a:xfrm>
                <a:off x="1028966" y="2530502"/>
                <a:ext cx="4744378" cy="369332"/>
                <a:chOff x="1693756" y="1814115"/>
                <a:chExt cx="4744378" cy="369332"/>
              </a:xfrm>
            </p:grpSpPr>
            <p:sp>
              <p:nvSpPr>
                <p:cNvPr id="43" name="TextBox 42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E46C0A"/>
                      </a:solidFill>
                    </a:rPr>
                    <a:t>elliptical trainer benefits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44" name="Group 43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46" name="Oval 45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47" name="Straight Connector 46"/>
                  <p:cNvCxnSpPr>
                    <a:endCxn id="46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5" name="Straight Connector 44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23" name="Group 122"/>
          <p:cNvGrpSpPr/>
          <p:nvPr/>
        </p:nvGrpSpPr>
        <p:grpSpPr>
          <a:xfrm>
            <a:off x="1572684" y="2471247"/>
            <a:ext cx="5738982" cy="1736224"/>
            <a:chOff x="1529871" y="4178933"/>
            <a:chExt cx="5738982" cy="1736224"/>
          </a:xfrm>
        </p:grpSpPr>
        <p:sp>
          <p:nvSpPr>
            <p:cNvPr id="94" name="Rectangle 93"/>
            <p:cNvSpPr/>
            <p:nvPr/>
          </p:nvSpPr>
          <p:spPr>
            <a:xfrm>
              <a:off x="1529871" y="4178933"/>
              <a:ext cx="5738982" cy="17362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6" name="Group 95"/>
            <p:cNvGrpSpPr/>
            <p:nvPr/>
          </p:nvGrpSpPr>
          <p:grpSpPr>
            <a:xfrm>
              <a:off x="1644807" y="4429677"/>
              <a:ext cx="4744378" cy="369332"/>
              <a:chOff x="1693756" y="1814115"/>
              <a:chExt cx="4744378" cy="369332"/>
            </a:xfrm>
          </p:grpSpPr>
          <p:sp>
            <p:nvSpPr>
              <p:cNvPr id="118" name="TextBox 117"/>
              <p:cNvSpPr txBox="1"/>
              <p:nvPr/>
            </p:nvSpPr>
            <p:spPr>
              <a:xfrm>
                <a:off x="1693756" y="1814115"/>
                <a:ext cx="4744378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pampered chef</a:t>
                </a:r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grpSp>
            <p:nvGrpSpPr>
              <p:cNvPr id="119" name="Group 118"/>
              <p:cNvGrpSpPr/>
              <p:nvPr/>
            </p:nvGrpSpPr>
            <p:grpSpPr>
              <a:xfrm>
                <a:off x="6129267" y="1908368"/>
                <a:ext cx="195376" cy="184351"/>
                <a:chOff x="7015403" y="1630050"/>
                <a:chExt cx="195376" cy="184351"/>
              </a:xfrm>
              <a:effectLst/>
            </p:grpSpPr>
            <p:sp>
              <p:nvSpPr>
                <p:cNvPr id="121" name="Oval 120"/>
                <p:cNvSpPr/>
                <p:nvPr/>
              </p:nvSpPr>
              <p:spPr>
                <a:xfrm>
                  <a:off x="7105161" y="1630050"/>
                  <a:ext cx="105618" cy="105618"/>
                </a:xfrm>
                <a:prstGeom prst="ellipse">
                  <a:avLst/>
                </a:prstGeom>
                <a:noFill/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2" name="Straight Connector 121"/>
                <p:cNvCxnSpPr>
                  <a:endCxn id="121" idx="3"/>
                </p:cNvCxnSpPr>
                <p:nvPr/>
              </p:nvCxnSpPr>
              <p:spPr>
                <a:xfrm flipV="1">
                  <a:off x="7015403" y="1720201"/>
                  <a:ext cx="105225" cy="94200"/>
                </a:xfrm>
                <a:prstGeom prst="line">
                  <a:avLst/>
                </a:prstGeom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0" name="Straight Connector 119"/>
              <p:cNvCxnSpPr/>
              <p:nvPr/>
            </p:nvCxnSpPr>
            <p:spPr>
              <a:xfrm flipV="1">
                <a:off x="5987919" y="1882448"/>
                <a:ext cx="0" cy="240520"/>
              </a:xfrm>
              <a:prstGeom prst="line">
                <a:avLst/>
              </a:prstGeom>
              <a:ln w="12700" cmpd="sng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7" name="Rectangle 96"/>
            <p:cNvSpPr/>
            <p:nvPr/>
          </p:nvSpPr>
          <p:spPr>
            <a:xfrm>
              <a:off x="1529871" y="4410900"/>
              <a:ext cx="5238510" cy="466374"/>
            </a:xfrm>
            <a:prstGeom prst="rect">
              <a:avLst/>
            </a:prstGeom>
            <a:solidFill>
              <a:srgbClr val="FFFFFF">
                <a:alpha val="7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0" name="Group 99"/>
            <p:cNvGrpSpPr/>
            <p:nvPr/>
          </p:nvGrpSpPr>
          <p:grpSpPr>
            <a:xfrm>
              <a:off x="2152263" y="5108156"/>
              <a:ext cx="4744378" cy="369332"/>
              <a:chOff x="1693756" y="1814115"/>
              <a:chExt cx="4744378" cy="369332"/>
            </a:xfrm>
          </p:grpSpPr>
          <p:sp>
            <p:nvSpPr>
              <p:cNvPr id="108" name="TextBox 107"/>
              <p:cNvSpPr txBox="1"/>
              <p:nvPr/>
            </p:nvSpPr>
            <p:spPr>
              <a:xfrm>
                <a:off x="1693756" y="1814115"/>
                <a:ext cx="4744378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404040"/>
                    </a:solidFill>
                  </a:rPr>
                  <a:t>hosting pampered chef</a:t>
                </a:r>
                <a:endParaRPr lang="en-US" dirty="0">
                  <a:solidFill>
                    <a:srgbClr val="404040"/>
                  </a:solidFill>
                </a:endParaRPr>
              </a:p>
            </p:txBody>
          </p:sp>
          <p:grpSp>
            <p:nvGrpSpPr>
              <p:cNvPr id="109" name="Group 108"/>
              <p:cNvGrpSpPr/>
              <p:nvPr/>
            </p:nvGrpSpPr>
            <p:grpSpPr>
              <a:xfrm>
                <a:off x="6129267" y="1908368"/>
                <a:ext cx="195376" cy="184351"/>
                <a:chOff x="7015403" y="1630050"/>
                <a:chExt cx="195376" cy="184351"/>
              </a:xfrm>
              <a:effectLst/>
            </p:grpSpPr>
            <p:sp>
              <p:nvSpPr>
                <p:cNvPr id="111" name="Oval 110"/>
                <p:cNvSpPr/>
                <p:nvPr/>
              </p:nvSpPr>
              <p:spPr>
                <a:xfrm>
                  <a:off x="7105161" y="1630050"/>
                  <a:ext cx="105618" cy="105618"/>
                </a:xfrm>
                <a:prstGeom prst="ellipse">
                  <a:avLst/>
                </a:prstGeom>
                <a:noFill/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12" name="Straight Connector 111"/>
                <p:cNvCxnSpPr>
                  <a:endCxn id="111" idx="3"/>
                </p:cNvCxnSpPr>
                <p:nvPr/>
              </p:nvCxnSpPr>
              <p:spPr>
                <a:xfrm flipV="1">
                  <a:off x="7015403" y="1720201"/>
                  <a:ext cx="105225" cy="94200"/>
                </a:xfrm>
                <a:prstGeom prst="line">
                  <a:avLst/>
                </a:prstGeom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0" name="Straight Connector 109"/>
              <p:cNvCxnSpPr/>
              <p:nvPr/>
            </p:nvCxnSpPr>
            <p:spPr>
              <a:xfrm flipV="1">
                <a:off x="5987919" y="1882448"/>
                <a:ext cx="0" cy="240520"/>
              </a:xfrm>
              <a:prstGeom prst="line">
                <a:avLst/>
              </a:prstGeom>
              <a:ln w="12700" cmpd="sng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1" name="Rectangle 100"/>
            <p:cNvSpPr/>
            <p:nvPr/>
          </p:nvSpPr>
          <p:spPr>
            <a:xfrm>
              <a:off x="2137992" y="5093887"/>
              <a:ext cx="4985230" cy="466374"/>
            </a:xfrm>
            <a:prstGeom prst="rect">
              <a:avLst/>
            </a:prstGeom>
            <a:solidFill>
              <a:srgbClr val="FFFFFF">
                <a:alpha val="7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1879563" y="4766134"/>
              <a:ext cx="4744378" cy="369332"/>
              <a:chOff x="1693756" y="1814115"/>
              <a:chExt cx="4744378" cy="369332"/>
            </a:xfrm>
          </p:grpSpPr>
          <p:sp>
            <p:nvSpPr>
              <p:cNvPr id="113" name="TextBox 112"/>
              <p:cNvSpPr txBox="1"/>
              <p:nvPr/>
            </p:nvSpPr>
            <p:spPr>
              <a:xfrm>
                <a:off x="1693756" y="1814115"/>
                <a:ext cx="4744378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E46C0A"/>
                    </a:solidFill>
                  </a:rPr>
                  <a:t>elliptical trainer</a:t>
                </a:r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grpSp>
            <p:nvGrpSpPr>
              <p:cNvPr id="114" name="Group 113"/>
              <p:cNvGrpSpPr/>
              <p:nvPr/>
            </p:nvGrpSpPr>
            <p:grpSpPr>
              <a:xfrm>
                <a:off x="6129267" y="1908368"/>
                <a:ext cx="195376" cy="184351"/>
                <a:chOff x="7015403" y="1630050"/>
                <a:chExt cx="195376" cy="184351"/>
              </a:xfrm>
              <a:effectLst/>
            </p:grpSpPr>
            <p:sp>
              <p:nvSpPr>
                <p:cNvPr id="116" name="Oval 115"/>
                <p:cNvSpPr/>
                <p:nvPr/>
              </p:nvSpPr>
              <p:spPr>
                <a:xfrm>
                  <a:off x="7105161" y="1630050"/>
                  <a:ext cx="105618" cy="105618"/>
                </a:xfrm>
                <a:prstGeom prst="ellipse">
                  <a:avLst/>
                </a:prstGeom>
                <a:noFill/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17" name="Straight Connector 116"/>
                <p:cNvCxnSpPr>
                  <a:endCxn id="116" idx="3"/>
                </p:cNvCxnSpPr>
                <p:nvPr/>
              </p:nvCxnSpPr>
              <p:spPr>
                <a:xfrm flipV="1">
                  <a:off x="7015403" y="1720201"/>
                  <a:ext cx="105225" cy="94200"/>
                </a:xfrm>
                <a:prstGeom prst="line">
                  <a:avLst/>
                </a:prstGeom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5" name="Straight Connector 114"/>
              <p:cNvCxnSpPr/>
              <p:nvPr/>
            </p:nvCxnSpPr>
            <p:spPr>
              <a:xfrm flipV="1">
                <a:off x="5987919" y="1882448"/>
                <a:ext cx="0" cy="240520"/>
              </a:xfrm>
              <a:prstGeom prst="line">
                <a:avLst/>
              </a:prstGeom>
              <a:ln w="12700" cmpd="sng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9" name="Rectangle 98"/>
            <p:cNvSpPr/>
            <p:nvPr/>
          </p:nvSpPr>
          <p:spPr>
            <a:xfrm>
              <a:off x="1873457" y="4751640"/>
              <a:ext cx="4985230" cy="466374"/>
            </a:xfrm>
            <a:prstGeom prst="rect">
              <a:avLst/>
            </a:prstGeom>
            <a:solidFill>
              <a:srgbClr val="FFFFFF">
                <a:alpha val="1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2" name="Group 101"/>
            <p:cNvGrpSpPr/>
            <p:nvPr/>
          </p:nvGrpSpPr>
          <p:grpSpPr>
            <a:xfrm>
              <a:off x="2414319" y="5451625"/>
              <a:ext cx="4744378" cy="369332"/>
              <a:chOff x="1693756" y="1814115"/>
              <a:chExt cx="4744378" cy="369332"/>
            </a:xfrm>
          </p:grpSpPr>
          <p:sp>
            <p:nvSpPr>
              <p:cNvPr id="103" name="TextBox 102"/>
              <p:cNvSpPr txBox="1"/>
              <p:nvPr/>
            </p:nvSpPr>
            <p:spPr>
              <a:xfrm>
                <a:off x="1693756" y="1814115"/>
                <a:ext cx="4744378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E46C0A"/>
                    </a:solidFill>
                  </a:rPr>
                  <a:t>elliptical trainer benefits</a:t>
                </a:r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grpSp>
            <p:nvGrpSpPr>
              <p:cNvPr id="104" name="Group 103"/>
              <p:cNvGrpSpPr/>
              <p:nvPr/>
            </p:nvGrpSpPr>
            <p:grpSpPr>
              <a:xfrm>
                <a:off x="6129267" y="1908368"/>
                <a:ext cx="195376" cy="184351"/>
                <a:chOff x="7015403" y="1630050"/>
                <a:chExt cx="195376" cy="184351"/>
              </a:xfrm>
              <a:effectLst/>
            </p:grpSpPr>
            <p:sp>
              <p:nvSpPr>
                <p:cNvPr id="106" name="Oval 105"/>
                <p:cNvSpPr/>
                <p:nvPr/>
              </p:nvSpPr>
              <p:spPr>
                <a:xfrm>
                  <a:off x="7105161" y="1630050"/>
                  <a:ext cx="105618" cy="105618"/>
                </a:xfrm>
                <a:prstGeom prst="ellipse">
                  <a:avLst/>
                </a:prstGeom>
                <a:noFill/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7" name="Straight Connector 106"/>
                <p:cNvCxnSpPr>
                  <a:endCxn id="106" idx="3"/>
                </p:cNvCxnSpPr>
                <p:nvPr/>
              </p:nvCxnSpPr>
              <p:spPr>
                <a:xfrm flipV="1">
                  <a:off x="7015403" y="1720201"/>
                  <a:ext cx="105225" cy="94200"/>
                </a:xfrm>
                <a:prstGeom prst="line">
                  <a:avLst/>
                </a:prstGeom>
                <a:ln w="28575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5" name="Straight Connector 104"/>
              <p:cNvCxnSpPr/>
              <p:nvPr/>
            </p:nvCxnSpPr>
            <p:spPr>
              <a:xfrm flipV="1">
                <a:off x="5987919" y="1882448"/>
                <a:ext cx="0" cy="240520"/>
              </a:xfrm>
              <a:prstGeom prst="line">
                <a:avLst/>
              </a:prstGeom>
              <a:ln w="12700" cmpd="sng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6" name="Group 145"/>
          <p:cNvGrpSpPr/>
          <p:nvPr/>
        </p:nvGrpSpPr>
        <p:grpSpPr>
          <a:xfrm>
            <a:off x="699268" y="1638395"/>
            <a:ext cx="4709357" cy="2290210"/>
            <a:chOff x="699268" y="1638395"/>
            <a:chExt cx="4709357" cy="2290210"/>
          </a:xfrm>
        </p:grpSpPr>
        <p:grpSp>
          <p:nvGrpSpPr>
            <p:cNvPr id="141" name="Group 140"/>
            <p:cNvGrpSpPr/>
            <p:nvPr/>
          </p:nvGrpSpPr>
          <p:grpSpPr>
            <a:xfrm>
              <a:off x="699268" y="1638395"/>
              <a:ext cx="4709357" cy="2290210"/>
              <a:chOff x="699268" y="1638395"/>
              <a:chExt cx="4709357" cy="2290210"/>
            </a:xfrm>
          </p:grpSpPr>
          <p:cxnSp>
            <p:nvCxnSpPr>
              <p:cNvPr id="125" name="Straight Connector 124"/>
              <p:cNvCxnSpPr/>
              <p:nvPr/>
            </p:nvCxnSpPr>
            <p:spPr>
              <a:xfrm flipH="1" flipV="1">
                <a:off x="1184474" y="3258319"/>
                <a:ext cx="731796" cy="2307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flipV="1">
                <a:off x="1184474" y="3260627"/>
                <a:ext cx="0" cy="667716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>
                <a:stCxn id="103" idx="1"/>
              </p:cNvCxnSpPr>
              <p:nvPr/>
            </p:nvCxnSpPr>
            <p:spPr>
              <a:xfrm flipH="1" flipV="1">
                <a:off x="1184474" y="3928343"/>
                <a:ext cx="1272658" cy="262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>
                <a:off x="699268" y="3602648"/>
                <a:ext cx="485206" cy="0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flipV="1">
                <a:off x="699268" y="1912035"/>
                <a:ext cx="0" cy="1690614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0" name="TextBox 139"/>
              <p:cNvSpPr txBox="1"/>
              <p:nvPr/>
            </p:nvSpPr>
            <p:spPr>
              <a:xfrm>
                <a:off x="1398536" y="1638395"/>
                <a:ext cx="401008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404040"/>
                    </a:solidFill>
                  </a:rPr>
                  <a:t>Identify on-task queries </a:t>
                </a:r>
                <a:endParaRPr lang="en-US" sz="2400" dirty="0">
                  <a:solidFill>
                    <a:srgbClr val="404040"/>
                  </a:solidFill>
                </a:endParaRPr>
              </a:p>
            </p:txBody>
          </p:sp>
        </p:grpSp>
        <p:cxnSp>
          <p:nvCxnSpPr>
            <p:cNvPr id="143" name="Straight Connector 142"/>
            <p:cNvCxnSpPr/>
            <p:nvPr/>
          </p:nvCxnSpPr>
          <p:spPr>
            <a:xfrm flipH="1">
              <a:off x="699268" y="1912035"/>
              <a:ext cx="699268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7" name="Group 146"/>
          <p:cNvGrpSpPr/>
          <p:nvPr/>
        </p:nvGrpSpPr>
        <p:grpSpPr>
          <a:xfrm>
            <a:off x="3171435" y="2904692"/>
            <a:ext cx="5001027" cy="2556740"/>
            <a:chOff x="664357" y="2596869"/>
            <a:chExt cx="5001027" cy="2556740"/>
          </a:xfrm>
        </p:grpSpPr>
        <p:grpSp>
          <p:nvGrpSpPr>
            <p:cNvPr id="148" name="Group 147"/>
            <p:cNvGrpSpPr/>
            <p:nvPr/>
          </p:nvGrpSpPr>
          <p:grpSpPr>
            <a:xfrm>
              <a:off x="664357" y="2596869"/>
              <a:ext cx="5001027" cy="2556740"/>
              <a:chOff x="664357" y="2596869"/>
              <a:chExt cx="5001027" cy="2556740"/>
            </a:xfrm>
          </p:grpSpPr>
          <p:cxnSp>
            <p:nvCxnSpPr>
              <p:cNvPr id="150" name="Straight Connector 149"/>
              <p:cNvCxnSpPr/>
              <p:nvPr/>
            </p:nvCxnSpPr>
            <p:spPr>
              <a:xfrm flipH="1" flipV="1">
                <a:off x="4438690" y="3300414"/>
                <a:ext cx="731796" cy="2307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flipV="1">
                <a:off x="5180178" y="2596869"/>
                <a:ext cx="17400" cy="719798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flipH="1" flipV="1">
                <a:off x="3924920" y="2596869"/>
                <a:ext cx="1272658" cy="262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>
                <a:off x="5180178" y="2950496"/>
                <a:ext cx="485206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flipV="1">
                <a:off x="5665384" y="2950064"/>
                <a:ext cx="0" cy="201552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5" name="TextBox 154"/>
              <p:cNvSpPr txBox="1"/>
              <p:nvPr/>
            </p:nvSpPr>
            <p:spPr>
              <a:xfrm>
                <a:off x="664357" y="4691944"/>
                <a:ext cx="401008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>
                    <a:solidFill>
                      <a:srgbClr val="404040"/>
                    </a:solidFill>
                  </a:rPr>
                  <a:t>Ignore off-task queries</a:t>
                </a:r>
                <a:endParaRPr lang="en-US" sz="2400" dirty="0">
                  <a:solidFill>
                    <a:srgbClr val="404040"/>
                  </a:solidFill>
                </a:endParaRPr>
              </a:p>
            </p:txBody>
          </p:sp>
        </p:grpSp>
        <p:cxnSp>
          <p:nvCxnSpPr>
            <p:cNvPr id="149" name="Straight Connector 148"/>
            <p:cNvCxnSpPr/>
            <p:nvPr/>
          </p:nvCxnSpPr>
          <p:spPr>
            <a:xfrm flipH="1">
              <a:off x="4694432" y="4965584"/>
              <a:ext cx="970952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9" name="Slide Number Placeholder 18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13B4-D034-224F-8DE8-88A7C255BE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92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grpSp>
        <p:nvGrpSpPr>
          <p:cNvPr id="92" name="Group 91"/>
          <p:cNvGrpSpPr/>
          <p:nvPr/>
        </p:nvGrpSpPr>
        <p:grpSpPr>
          <a:xfrm>
            <a:off x="1572684" y="2471247"/>
            <a:ext cx="5738982" cy="1736224"/>
            <a:chOff x="2252653" y="1417638"/>
            <a:chExt cx="5738982" cy="1736224"/>
          </a:xfrm>
        </p:grpSpPr>
        <p:sp>
          <p:nvSpPr>
            <p:cNvPr id="91" name="Rectangle 90"/>
            <p:cNvSpPr/>
            <p:nvPr/>
          </p:nvSpPr>
          <p:spPr>
            <a:xfrm>
              <a:off x="2252653" y="1417638"/>
              <a:ext cx="5738982" cy="17362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2252653" y="1606798"/>
              <a:ext cx="5628826" cy="1452864"/>
              <a:chOff x="144518" y="1446970"/>
              <a:chExt cx="5628826" cy="1452864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259454" y="1508554"/>
                <a:ext cx="4744378" cy="369332"/>
                <a:chOff x="1693756" y="1814115"/>
                <a:chExt cx="4744378" cy="369332"/>
              </a:xfrm>
            </p:grpSpPr>
            <p:sp>
              <p:nvSpPr>
                <p:cNvPr id="58" name="TextBox 57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pampered chef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59" name="Group 58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61" name="Oval 60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62" name="Straight Connector 61"/>
                  <p:cNvCxnSpPr>
                    <a:endCxn id="61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0" name="Straight Connector 59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" name="Rectangle 36"/>
              <p:cNvSpPr/>
              <p:nvPr/>
            </p:nvSpPr>
            <p:spPr>
              <a:xfrm>
                <a:off x="144518" y="1446970"/>
                <a:ext cx="5238510" cy="466374"/>
              </a:xfrm>
              <a:prstGeom prst="rect">
                <a:avLst/>
              </a:prstGeom>
              <a:solidFill>
                <a:srgbClr val="FFFFFF">
                  <a:alpha val="52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494210" y="1845011"/>
                <a:ext cx="4744378" cy="369332"/>
                <a:chOff x="1693756" y="1814115"/>
                <a:chExt cx="4744378" cy="369332"/>
              </a:xfrm>
            </p:grpSpPr>
            <p:sp>
              <p:nvSpPr>
                <p:cNvPr id="53" name="TextBox 52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E46C0A"/>
                      </a:solidFill>
                    </a:rPr>
                    <a:t>elliptical trainer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54" name="Group 53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56" name="Oval 55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57" name="Straight Connector 56"/>
                  <p:cNvCxnSpPr>
                    <a:endCxn id="56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5" name="Straight Connector 54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9" name="Rectangle 38"/>
              <p:cNvSpPr/>
              <p:nvPr/>
            </p:nvSpPr>
            <p:spPr>
              <a:xfrm>
                <a:off x="488104" y="1830517"/>
                <a:ext cx="4985230" cy="466374"/>
              </a:xfrm>
              <a:prstGeom prst="rect">
                <a:avLst/>
              </a:prstGeom>
              <a:solidFill>
                <a:srgbClr val="FFFFFF">
                  <a:alpha val="2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766910" y="2187033"/>
                <a:ext cx="4744378" cy="369332"/>
                <a:chOff x="1693756" y="1814115"/>
                <a:chExt cx="4744378" cy="369332"/>
              </a:xfrm>
            </p:grpSpPr>
            <p:sp>
              <p:nvSpPr>
                <p:cNvPr id="48" name="TextBox 47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404040"/>
                      </a:solidFill>
                    </a:rPr>
                    <a:t>hosting pampered chef</a:t>
                  </a:r>
                  <a:endParaRPr lang="en-US" dirty="0">
                    <a:solidFill>
                      <a:srgbClr val="404040"/>
                    </a:solidFill>
                  </a:endParaRPr>
                </a:p>
              </p:txBody>
            </p:sp>
            <p:grpSp>
              <p:nvGrpSpPr>
                <p:cNvPr id="49" name="Group 48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51" name="Oval 50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52" name="Straight Connector 51"/>
                  <p:cNvCxnSpPr>
                    <a:endCxn id="51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0" name="Straight Connector 49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" name="Rectangle 40"/>
              <p:cNvSpPr/>
              <p:nvPr/>
            </p:nvSpPr>
            <p:spPr>
              <a:xfrm>
                <a:off x="766910" y="2187033"/>
                <a:ext cx="4985230" cy="466374"/>
              </a:xfrm>
              <a:prstGeom prst="rect">
                <a:avLst/>
              </a:prstGeom>
              <a:solidFill>
                <a:srgbClr val="FFFFFF">
                  <a:alpha val="1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2" name="Group 41"/>
              <p:cNvGrpSpPr/>
              <p:nvPr/>
            </p:nvGrpSpPr>
            <p:grpSpPr>
              <a:xfrm>
                <a:off x="1028966" y="2530502"/>
                <a:ext cx="4744378" cy="369332"/>
                <a:chOff x="1693756" y="1814115"/>
                <a:chExt cx="4744378" cy="369332"/>
              </a:xfrm>
            </p:grpSpPr>
            <p:sp>
              <p:nvSpPr>
                <p:cNvPr id="43" name="TextBox 42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E46C0A"/>
                      </a:solidFill>
                    </a:rPr>
                    <a:t>elliptical trainer benefits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44" name="Group 43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46" name="Oval 45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47" name="Straight Connector 46"/>
                  <p:cNvCxnSpPr>
                    <a:endCxn id="46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5" name="Straight Connector 44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59" name="Group 158"/>
          <p:cNvGrpSpPr/>
          <p:nvPr/>
        </p:nvGrpSpPr>
        <p:grpSpPr>
          <a:xfrm>
            <a:off x="1572684" y="2468940"/>
            <a:ext cx="5738982" cy="1736224"/>
            <a:chOff x="2252653" y="1417638"/>
            <a:chExt cx="5738982" cy="1736224"/>
          </a:xfrm>
        </p:grpSpPr>
        <p:sp>
          <p:nvSpPr>
            <p:cNvPr id="160" name="Rectangle 159"/>
            <p:cNvSpPr/>
            <p:nvPr/>
          </p:nvSpPr>
          <p:spPr>
            <a:xfrm>
              <a:off x="2252653" y="1417638"/>
              <a:ext cx="5738982" cy="17362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1" name="Group 160"/>
            <p:cNvGrpSpPr/>
            <p:nvPr/>
          </p:nvGrpSpPr>
          <p:grpSpPr>
            <a:xfrm>
              <a:off x="2252653" y="1606798"/>
              <a:ext cx="5628826" cy="1452864"/>
              <a:chOff x="144518" y="1446970"/>
              <a:chExt cx="5628826" cy="1452864"/>
            </a:xfrm>
          </p:grpSpPr>
          <p:grpSp>
            <p:nvGrpSpPr>
              <p:cNvPr id="162" name="Group 161"/>
              <p:cNvGrpSpPr/>
              <p:nvPr/>
            </p:nvGrpSpPr>
            <p:grpSpPr>
              <a:xfrm>
                <a:off x="259454" y="1508554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84" name="TextBox 183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pampered chef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185" name="Group 184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87" name="Oval 186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88" name="Straight Connector 187"/>
                  <p:cNvCxnSpPr>
                    <a:endCxn id="187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86" name="Straight Connector 185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3" name="Rectangle 162"/>
              <p:cNvSpPr/>
              <p:nvPr/>
            </p:nvSpPr>
            <p:spPr>
              <a:xfrm>
                <a:off x="144518" y="1446970"/>
                <a:ext cx="5238510" cy="466374"/>
              </a:xfrm>
              <a:prstGeom prst="rect">
                <a:avLst/>
              </a:prstGeom>
              <a:solidFill>
                <a:srgbClr val="FFFFFF">
                  <a:alpha val="52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4" name="Group 163"/>
              <p:cNvGrpSpPr/>
              <p:nvPr/>
            </p:nvGrpSpPr>
            <p:grpSpPr>
              <a:xfrm>
                <a:off x="494210" y="1845011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79" name="TextBox 178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elliptical trainer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180" name="Group 179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82" name="Oval 181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83" name="Straight Connector 182"/>
                  <p:cNvCxnSpPr>
                    <a:endCxn id="182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81" name="Straight Connector 180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5" name="Rectangle 164"/>
              <p:cNvSpPr/>
              <p:nvPr/>
            </p:nvSpPr>
            <p:spPr>
              <a:xfrm>
                <a:off x="488825" y="1839035"/>
                <a:ext cx="4985230" cy="466374"/>
              </a:xfrm>
              <a:prstGeom prst="rect">
                <a:avLst/>
              </a:prstGeom>
              <a:solidFill>
                <a:srgbClr val="FFFFFF">
                  <a:alpha val="2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6" name="Group 165"/>
              <p:cNvGrpSpPr/>
              <p:nvPr/>
            </p:nvGrpSpPr>
            <p:grpSpPr>
              <a:xfrm>
                <a:off x="766910" y="2187033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74" name="TextBox 173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404040"/>
                      </a:solidFill>
                    </a:rPr>
                    <a:t>hosting pampered chef</a:t>
                  </a:r>
                  <a:endParaRPr lang="en-US" dirty="0">
                    <a:solidFill>
                      <a:srgbClr val="404040"/>
                    </a:solidFill>
                  </a:endParaRPr>
                </a:p>
              </p:txBody>
            </p:sp>
            <p:grpSp>
              <p:nvGrpSpPr>
                <p:cNvPr id="175" name="Group 174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77" name="Oval 176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78" name="Straight Connector 177"/>
                  <p:cNvCxnSpPr>
                    <a:endCxn id="177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76" name="Straight Connector 175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7" name="Rectangle 166"/>
              <p:cNvSpPr/>
              <p:nvPr/>
            </p:nvSpPr>
            <p:spPr>
              <a:xfrm>
                <a:off x="766910" y="2187033"/>
                <a:ext cx="4985230" cy="466374"/>
              </a:xfrm>
              <a:prstGeom prst="rect">
                <a:avLst/>
              </a:prstGeom>
              <a:solidFill>
                <a:srgbClr val="FFFFFF">
                  <a:alpha val="1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8" name="Group 167"/>
              <p:cNvGrpSpPr/>
              <p:nvPr/>
            </p:nvGrpSpPr>
            <p:grpSpPr>
              <a:xfrm>
                <a:off x="1028966" y="2530502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69" name="TextBox 168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E46C0A"/>
                      </a:solidFill>
                    </a:rPr>
                    <a:t>elliptical trainer benefits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170" name="Group 169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72" name="Oval 171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73" name="Straight Connector 172"/>
                  <p:cNvCxnSpPr>
                    <a:endCxn id="172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71" name="Straight Connector 170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5" name="Group 4"/>
          <p:cNvGrpSpPr/>
          <p:nvPr/>
        </p:nvGrpSpPr>
        <p:grpSpPr>
          <a:xfrm>
            <a:off x="699268" y="1635864"/>
            <a:ext cx="5133244" cy="2292741"/>
            <a:chOff x="699268" y="1635864"/>
            <a:chExt cx="5133244" cy="2292741"/>
          </a:xfrm>
        </p:grpSpPr>
        <p:grpSp>
          <p:nvGrpSpPr>
            <p:cNvPr id="146" name="Group 145"/>
            <p:cNvGrpSpPr/>
            <p:nvPr/>
          </p:nvGrpSpPr>
          <p:grpSpPr>
            <a:xfrm>
              <a:off x="699268" y="1635864"/>
              <a:ext cx="5133244" cy="2292741"/>
              <a:chOff x="699268" y="1635864"/>
              <a:chExt cx="5133244" cy="2292741"/>
            </a:xfrm>
          </p:grpSpPr>
          <p:grpSp>
            <p:nvGrpSpPr>
              <p:cNvPr id="141" name="Group 140"/>
              <p:cNvGrpSpPr/>
              <p:nvPr/>
            </p:nvGrpSpPr>
            <p:grpSpPr>
              <a:xfrm>
                <a:off x="699268" y="1635864"/>
                <a:ext cx="5133244" cy="2292741"/>
                <a:chOff x="699268" y="1635864"/>
                <a:chExt cx="5133244" cy="2292741"/>
              </a:xfrm>
            </p:grpSpPr>
            <p:cxnSp>
              <p:nvCxnSpPr>
                <p:cNvPr id="125" name="Straight Connector 124"/>
                <p:cNvCxnSpPr/>
                <p:nvPr/>
              </p:nvCxnSpPr>
              <p:spPr>
                <a:xfrm flipH="1" flipV="1">
                  <a:off x="1184474" y="3258319"/>
                  <a:ext cx="731796" cy="2307"/>
                </a:xfrm>
                <a:prstGeom prst="line">
                  <a:avLst/>
                </a:prstGeom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 flipV="1">
                  <a:off x="1184474" y="3260627"/>
                  <a:ext cx="0" cy="667716"/>
                </a:xfrm>
                <a:prstGeom prst="line">
                  <a:avLst/>
                </a:prstGeom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>
                  <a:stCxn id="103" idx="1"/>
                </p:cNvCxnSpPr>
                <p:nvPr/>
              </p:nvCxnSpPr>
              <p:spPr>
                <a:xfrm flipH="1" flipV="1">
                  <a:off x="1184474" y="3928343"/>
                  <a:ext cx="1272658" cy="262"/>
                </a:xfrm>
                <a:prstGeom prst="line">
                  <a:avLst/>
                </a:prstGeom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699268" y="3602648"/>
                  <a:ext cx="485206" cy="0"/>
                </a:xfrm>
                <a:prstGeom prst="line">
                  <a:avLst/>
                </a:prstGeom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 flipV="1">
                  <a:off x="699268" y="1912035"/>
                  <a:ext cx="0" cy="1690614"/>
                </a:xfrm>
                <a:prstGeom prst="line">
                  <a:avLst/>
                </a:prstGeom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0" name="TextBox 139"/>
                <p:cNvSpPr txBox="1"/>
                <p:nvPr/>
              </p:nvSpPr>
              <p:spPr>
                <a:xfrm>
                  <a:off x="1822423" y="1635864"/>
                  <a:ext cx="401008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>
                      <a:solidFill>
                        <a:srgbClr val="404040"/>
                      </a:solidFill>
                    </a:rPr>
                    <a:t>Does on-task context help?</a:t>
                  </a:r>
                  <a:endParaRPr lang="en-US" sz="2400" dirty="0">
                    <a:solidFill>
                      <a:srgbClr val="404040"/>
                    </a:solidFill>
                  </a:endParaRPr>
                </a:p>
              </p:txBody>
            </p:sp>
          </p:grpSp>
          <p:cxnSp>
            <p:nvCxnSpPr>
              <p:cNvPr id="143" name="Straight Connector 142"/>
              <p:cNvCxnSpPr/>
              <p:nvPr/>
            </p:nvCxnSpPr>
            <p:spPr>
              <a:xfrm flipH="1">
                <a:off x="699268" y="1912035"/>
                <a:ext cx="699268" cy="0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Oval 3"/>
            <p:cNvSpPr/>
            <p:nvPr/>
          </p:nvSpPr>
          <p:spPr>
            <a:xfrm>
              <a:off x="1488496" y="1716210"/>
              <a:ext cx="333927" cy="30864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1</a:t>
              </a:r>
              <a:endParaRPr lang="en-US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687620" y="2904692"/>
            <a:ext cx="6484842" cy="2095075"/>
            <a:chOff x="1687620" y="2904692"/>
            <a:chExt cx="6484842" cy="2095075"/>
          </a:xfrm>
        </p:grpSpPr>
        <p:grpSp>
          <p:nvGrpSpPr>
            <p:cNvPr id="147" name="Group 146"/>
            <p:cNvGrpSpPr/>
            <p:nvPr/>
          </p:nvGrpSpPr>
          <p:grpSpPr>
            <a:xfrm>
              <a:off x="1687620" y="2904692"/>
              <a:ext cx="6484842" cy="2095075"/>
              <a:chOff x="-819458" y="2596869"/>
              <a:chExt cx="6484842" cy="2095075"/>
            </a:xfrm>
          </p:grpSpPr>
          <p:grpSp>
            <p:nvGrpSpPr>
              <p:cNvPr id="148" name="Group 147"/>
              <p:cNvGrpSpPr/>
              <p:nvPr/>
            </p:nvGrpSpPr>
            <p:grpSpPr>
              <a:xfrm>
                <a:off x="-819458" y="2596869"/>
                <a:ext cx="6484842" cy="2095075"/>
                <a:chOff x="-819458" y="2596869"/>
                <a:chExt cx="6484842" cy="2095075"/>
              </a:xfrm>
            </p:grpSpPr>
            <p:cxnSp>
              <p:nvCxnSpPr>
                <p:cNvPr id="150" name="Straight Connector 149"/>
                <p:cNvCxnSpPr/>
                <p:nvPr/>
              </p:nvCxnSpPr>
              <p:spPr>
                <a:xfrm flipH="1" flipV="1">
                  <a:off x="4438690" y="3300414"/>
                  <a:ext cx="731796" cy="2307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/>
                <p:cNvCxnSpPr/>
                <p:nvPr/>
              </p:nvCxnSpPr>
              <p:spPr>
                <a:xfrm flipV="1">
                  <a:off x="5180178" y="2596869"/>
                  <a:ext cx="17400" cy="719798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 flipH="1" flipV="1">
                  <a:off x="3924920" y="2596869"/>
                  <a:ext cx="1272658" cy="262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>
                  <a:off x="5180178" y="2950496"/>
                  <a:ext cx="485206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/>
                <p:cNvCxnSpPr/>
                <p:nvPr/>
              </p:nvCxnSpPr>
              <p:spPr>
                <a:xfrm flipV="1">
                  <a:off x="5665384" y="2950064"/>
                  <a:ext cx="0" cy="1593546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5" name="TextBox 154"/>
                <p:cNvSpPr txBox="1"/>
                <p:nvPr/>
              </p:nvSpPr>
              <p:spPr>
                <a:xfrm>
                  <a:off x="-819458" y="4230279"/>
                  <a:ext cx="549390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2400" dirty="0" smtClean="0">
                      <a:solidFill>
                        <a:srgbClr val="404040"/>
                      </a:solidFill>
                    </a:rPr>
                    <a:t>How much does off-task context hurt?</a:t>
                  </a:r>
                  <a:endParaRPr lang="en-US" sz="2400" dirty="0">
                    <a:solidFill>
                      <a:srgbClr val="404040"/>
                    </a:solidFill>
                  </a:endParaRPr>
                </a:p>
              </p:txBody>
            </p:sp>
          </p:grpSp>
          <p:cxnSp>
            <p:nvCxnSpPr>
              <p:cNvPr id="149" name="Straight Connector 148"/>
              <p:cNvCxnSpPr/>
              <p:nvPr/>
            </p:nvCxnSpPr>
            <p:spPr>
              <a:xfrm flipH="1">
                <a:off x="4694432" y="4543610"/>
                <a:ext cx="970952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7" name="Oval 126"/>
            <p:cNvSpPr/>
            <p:nvPr/>
          </p:nvSpPr>
          <p:spPr>
            <a:xfrm>
              <a:off x="1922376" y="4614130"/>
              <a:ext cx="333927" cy="30864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2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608364" y="5634363"/>
            <a:ext cx="5573831" cy="830997"/>
            <a:chOff x="1408570" y="5634363"/>
            <a:chExt cx="5573831" cy="830997"/>
          </a:xfrm>
        </p:grpSpPr>
        <p:sp>
          <p:nvSpPr>
            <p:cNvPr id="124" name="TextBox 123"/>
            <p:cNvSpPr txBox="1"/>
            <p:nvPr/>
          </p:nvSpPr>
          <p:spPr>
            <a:xfrm>
              <a:off x="1488496" y="5634363"/>
              <a:ext cx="549390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404040"/>
                  </a:solidFill>
                </a:rPr>
                <a:t>How well does current technology deal with mixed contexts?</a:t>
              </a:r>
              <a:endParaRPr lang="en-US" sz="2400" dirty="0">
                <a:solidFill>
                  <a:srgbClr val="404040"/>
                </a:solidFill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1408570" y="5705708"/>
              <a:ext cx="333927" cy="30864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3</a:t>
              </a:r>
              <a:endParaRPr lang="en-US" sz="1600" dirty="0"/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13B4-D034-224F-8DE8-88A7C255BE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46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54055"/>
            <a:ext cx="8229600" cy="1143000"/>
          </a:xfrm>
        </p:spPr>
        <p:txBody>
          <a:bodyPr/>
          <a:lstStyle/>
          <a:p>
            <a:r>
              <a:rPr lang="en-US" dirty="0" smtClean="0"/>
              <a:t>Basic models</a:t>
            </a:r>
            <a:endParaRPr lang="en-US" dirty="0"/>
          </a:p>
        </p:txBody>
      </p:sp>
      <p:grpSp>
        <p:nvGrpSpPr>
          <p:cNvPr id="186" name="Group 185"/>
          <p:cNvGrpSpPr/>
          <p:nvPr/>
        </p:nvGrpSpPr>
        <p:grpSpPr>
          <a:xfrm>
            <a:off x="457200" y="664510"/>
            <a:ext cx="8229600" cy="1886274"/>
            <a:chOff x="457200" y="664510"/>
            <a:chExt cx="8229600" cy="1886274"/>
          </a:xfrm>
        </p:grpSpPr>
        <p:grpSp>
          <p:nvGrpSpPr>
            <p:cNvPr id="123" name="Group 122"/>
            <p:cNvGrpSpPr/>
            <p:nvPr/>
          </p:nvGrpSpPr>
          <p:grpSpPr>
            <a:xfrm>
              <a:off x="1416809" y="1112189"/>
              <a:ext cx="7269991" cy="1438595"/>
              <a:chOff x="843791" y="1490432"/>
              <a:chExt cx="7269991" cy="1438595"/>
            </a:xfrm>
          </p:grpSpPr>
          <p:grpSp>
            <p:nvGrpSpPr>
              <p:cNvPr id="96" name="Group 95"/>
              <p:cNvGrpSpPr/>
              <p:nvPr/>
            </p:nvGrpSpPr>
            <p:grpSpPr>
              <a:xfrm>
                <a:off x="958727" y="1537747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18" name="TextBox 117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pampered chef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119" name="Group 118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21" name="Oval 120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22" name="Straight Connector 121"/>
                  <p:cNvCxnSpPr>
                    <a:endCxn id="121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20" name="Straight Connector 119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7" name="Rectangle 96"/>
              <p:cNvSpPr/>
              <p:nvPr/>
            </p:nvSpPr>
            <p:spPr>
              <a:xfrm>
                <a:off x="843791" y="1490432"/>
                <a:ext cx="5238510" cy="466374"/>
              </a:xfrm>
              <a:prstGeom prst="rect">
                <a:avLst/>
              </a:prstGeom>
              <a:solidFill>
                <a:srgbClr val="FFFFFF">
                  <a:alpha val="7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8" name="Group 97"/>
              <p:cNvGrpSpPr/>
              <p:nvPr/>
            </p:nvGrpSpPr>
            <p:grpSpPr>
              <a:xfrm>
                <a:off x="1764323" y="1874204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13" name="TextBox 112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elliptical trainer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114" name="Group 113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16" name="Oval 115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17" name="Straight Connector 116"/>
                  <p:cNvCxnSpPr>
                    <a:endCxn id="116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5" name="Straight Connector 114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9" name="Rectangle 98"/>
              <p:cNvSpPr/>
              <p:nvPr/>
            </p:nvSpPr>
            <p:spPr>
              <a:xfrm>
                <a:off x="1744667" y="1853959"/>
                <a:ext cx="4985230" cy="466374"/>
              </a:xfrm>
              <a:prstGeom prst="rect">
                <a:avLst/>
              </a:prstGeom>
              <a:solidFill>
                <a:srgbClr val="FFFFFF">
                  <a:alpha val="7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0" name="Group 99"/>
              <p:cNvGrpSpPr/>
              <p:nvPr/>
            </p:nvGrpSpPr>
            <p:grpSpPr>
              <a:xfrm>
                <a:off x="2593592" y="2216226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08" name="TextBox 107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404040"/>
                      </a:solidFill>
                    </a:rPr>
                    <a:t>hosting pampered chef</a:t>
                  </a:r>
                  <a:endParaRPr lang="en-US" dirty="0">
                    <a:solidFill>
                      <a:srgbClr val="404040"/>
                    </a:solidFill>
                  </a:endParaRPr>
                </a:p>
              </p:txBody>
            </p:sp>
            <p:grpSp>
              <p:nvGrpSpPr>
                <p:cNvPr id="109" name="Group 108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11" name="Oval 110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12" name="Straight Connector 111"/>
                  <p:cNvCxnSpPr>
                    <a:endCxn id="111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0" name="Straight Connector 109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1" name="Rectangle 100"/>
              <p:cNvSpPr/>
              <p:nvPr/>
            </p:nvSpPr>
            <p:spPr>
              <a:xfrm>
                <a:off x="2579321" y="2201957"/>
                <a:ext cx="4985230" cy="466374"/>
              </a:xfrm>
              <a:prstGeom prst="rect">
                <a:avLst/>
              </a:prstGeom>
              <a:solidFill>
                <a:srgbClr val="FFFFFF">
                  <a:alpha val="7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2" name="Group 101"/>
              <p:cNvGrpSpPr/>
              <p:nvPr/>
            </p:nvGrpSpPr>
            <p:grpSpPr>
              <a:xfrm>
                <a:off x="3369404" y="2559695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03" name="TextBox 102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E46C0A"/>
                      </a:solidFill>
                    </a:rPr>
                    <a:t>elliptical trainer benefits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104" name="Group 103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06" name="Oval 105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07" name="Straight Connector 106"/>
                  <p:cNvCxnSpPr>
                    <a:endCxn id="106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5" name="Straight Connector 104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4" name="TextBox 123"/>
            <p:cNvSpPr txBox="1"/>
            <p:nvPr/>
          </p:nvSpPr>
          <p:spPr>
            <a:xfrm>
              <a:off x="457200" y="664510"/>
              <a:ext cx="44519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Reference query only</a:t>
              </a:r>
              <a:endPara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56" name="Rectangle 155"/>
          <p:cNvSpPr/>
          <p:nvPr/>
        </p:nvSpPr>
        <p:spPr>
          <a:xfrm>
            <a:off x="4075311" y="2719331"/>
            <a:ext cx="2802766" cy="845218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rgbClr val="FFFFFF"/>
                </a:solidFill>
              </a:rPr>
              <a:t>0.6 	the </a:t>
            </a:r>
            <a:r>
              <a:rPr lang="en-US" sz="1200" dirty="0">
                <a:solidFill>
                  <a:srgbClr val="FFFFFF"/>
                </a:solidFill>
              </a:rPr>
              <a:t>benefits of an elliptical trainer</a:t>
            </a:r>
          </a:p>
          <a:p>
            <a:r>
              <a:rPr lang="en-US" sz="1200" dirty="0" smtClean="0">
                <a:solidFill>
                  <a:srgbClr val="FFFFFF"/>
                </a:solidFill>
              </a:rPr>
              <a:t>0.5	image </a:t>
            </a:r>
            <a:r>
              <a:rPr lang="en-US" sz="1200" dirty="0">
                <a:solidFill>
                  <a:srgbClr val="FFFFFF"/>
                </a:solidFill>
              </a:rPr>
              <a:t>8.0 elliptical trainer</a:t>
            </a:r>
          </a:p>
          <a:p>
            <a:r>
              <a:rPr lang="en-US" sz="1200" dirty="0" smtClean="0">
                <a:solidFill>
                  <a:srgbClr val="FFFFFF"/>
                </a:solidFill>
              </a:rPr>
              <a:t>0.4	total </a:t>
            </a:r>
            <a:r>
              <a:rPr lang="en-US" sz="1200" dirty="0">
                <a:solidFill>
                  <a:srgbClr val="FFFFFF"/>
                </a:solidFill>
              </a:rPr>
              <a:t>trainer pro</a:t>
            </a:r>
          </a:p>
          <a:p>
            <a:r>
              <a:rPr lang="en-US" sz="1200" dirty="0" smtClean="0">
                <a:solidFill>
                  <a:srgbClr val="FFFFFF"/>
                </a:solidFill>
              </a:rPr>
              <a:t>0.4	total </a:t>
            </a:r>
            <a:r>
              <a:rPr lang="en-US" sz="1200" dirty="0">
                <a:solidFill>
                  <a:srgbClr val="FFFFFF"/>
                </a:solidFill>
              </a:rPr>
              <a:t>trainer pro reviews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57200" y="2366117"/>
            <a:ext cx="3485223" cy="1443883"/>
            <a:chOff x="457200" y="2366117"/>
            <a:chExt cx="3485223" cy="1443883"/>
          </a:xfrm>
        </p:grpSpPr>
        <p:sp>
          <p:nvSpPr>
            <p:cNvPr id="3" name="Rectangle 2"/>
            <p:cNvSpPr/>
            <p:nvPr/>
          </p:nvSpPr>
          <p:spPr>
            <a:xfrm>
              <a:off x="457200" y="2719331"/>
              <a:ext cx="2379134" cy="109066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Term-Query Graph</a:t>
              </a:r>
            </a:p>
            <a:p>
              <a:pPr algn="ctr"/>
              <a:r>
                <a:rPr lang="en-US" dirty="0" smtClean="0"/>
                <a:t>Query Recommender</a:t>
              </a:r>
            </a:p>
            <a:p>
              <a:pPr algn="ctr"/>
              <a:r>
                <a:rPr lang="en-US" sz="1600" dirty="0" smtClean="0"/>
                <a:t>(</a:t>
              </a:r>
              <a:r>
                <a:rPr lang="en-US" sz="1600" dirty="0" err="1" smtClean="0"/>
                <a:t>Bonchi</a:t>
              </a:r>
              <a:r>
                <a:rPr lang="en-US" sz="1600" dirty="0"/>
                <a:t> </a:t>
              </a:r>
              <a:r>
                <a:rPr lang="en-US" sz="1600" dirty="0" smtClean="0"/>
                <a:t>et al. SIGIR’12)</a:t>
              </a:r>
            </a:p>
          </p:txBody>
        </p:sp>
        <p:cxnSp>
          <p:nvCxnSpPr>
            <p:cNvPr id="5" name="Curved Connector 4"/>
            <p:cNvCxnSpPr>
              <a:stCxn id="103" idx="1"/>
              <a:endCxn id="3" idx="0"/>
            </p:cNvCxnSpPr>
            <p:nvPr/>
          </p:nvCxnSpPr>
          <p:spPr>
            <a:xfrm rot="10800000" flipV="1">
              <a:off x="1646768" y="2366117"/>
              <a:ext cx="2295655" cy="353213"/>
            </a:xfrm>
            <a:prstGeom prst="curvedConnector2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Arrow Connector 10"/>
          <p:cNvCxnSpPr>
            <a:stCxn id="3" idx="3"/>
            <a:endCxn id="156" idx="1"/>
          </p:cNvCxnSpPr>
          <p:nvPr/>
        </p:nvCxnSpPr>
        <p:spPr>
          <a:xfrm flipV="1">
            <a:off x="2836334" y="3141940"/>
            <a:ext cx="1238977" cy="122726"/>
          </a:xfrm>
          <a:prstGeom prst="straightConnector1">
            <a:avLst/>
          </a:prstGeom>
          <a:ln>
            <a:solidFill>
              <a:srgbClr val="7F7F7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234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" name="Group 183"/>
          <p:cNvGrpSpPr/>
          <p:nvPr/>
        </p:nvGrpSpPr>
        <p:grpSpPr>
          <a:xfrm>
            <a:off x="172039" y="4210275"/>
            <a:ext cx="5518385" cy="2181430"/>
            <a:chOff x="172039" y="4210275"/>
            <a:chExt cx="5518385" cy="2181430"/>
          </a:xfrm>
        </p:grpSpPr>
        <p:sp>
          <p:nvSpPr>
            <p:cNvPr id="157" name="Rectangle 156"/>
            <p:cNvSpPr/>
            <p:nvPr/>
          </p:nvSpPr>
          <p:spPr>
            <a:xfrm>
              <a:off x="172039" y="4412755"/>
              <a:ext cx="2744922" cy="845218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0.7 	pampered chef merchandise</a:t>
              </a:r>
              <a:endParaRPr lang="en-US" sz="1200" dirty="0">
                <a:solidFill>
                  <a:schemeClr val="bg1"/>
                </a:solidFill>
              </a:endParaRPr>
            </a:p>
            <a:p>
              <a:r>
                <a:rPr lang="en-US" sz="1200" dirty="0" smtClean="0">
                  <a:solidFill>
                    <a:schemeClr val="bg1"/>
                  </a:solidFill>
                </a:rPr>
                <a:t>0.4	pampered chef parties</a:t>
              </a:r>
              <a:endParaRPr lang="en-US" sz="1200" dirty="0">
                <a:solidFill>
                  <a:schemeClr val="bg1"/>
                </a:solidFill>
              </a:endParaRPr>
            </a:p>
            <a:p>
              <a:r>
                <a:rPr lang="en-US" sz="1200" dirty="0" smtClean="0">
                  <a:solidFill>
                    <a:schemeClr val="bg1"/>
                  </a:solidFill>
                </a:rPr>
                <a:t>0.3	cooking supplies</a:t>
              </a:r>
              <a:endParaRPr lang="en-US" sz="1200" dirty="0">
                <a:solidFill>
                  <a:schemeClr val="bg1"/>
                </a:solidFill>
              </a:endParaRPr>
            </a:p>
            <a:p>
              <a:r>
                <a:rPr lang="en-US" sz="1200" dirty="0" smtClean="0">
                  <a:solidFill>
                    <a:schemeClr val="bg1"/>
                  </a:solidFill>
                </a:rPr>
                <a:t>0.3	pampered chef stuff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1066339" y="4807350"/>
              <a:ext cx="2744922" cy="845218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0.6 	</a:t>
              </a:r>
              <a:r>
                <a:rPr lang="en-US" sz="1200" dirty="0" err="1" smtClean="0">
                  <a:solidFill>
                    <a:schemeClr val="bg1"/>
                  </a:solidFill>
                </a:rPr>
                <a:t>orbitrek</a:t>
              </a:r>
              <a:r>
                <a:rPr lang="en-US" sz="1200" dirty="0" smtClean="0">
                  <a:solidFill>
                    <a:schemeClr val="bg1"/>
                  </a:solidFill>
                </a:rPr>
                <a:t> elliptical trainer</a:t>
              </a:r>
              <a:endParaRPr lang="en-US" sz="1200" dirty="0">
                <a:solidFill>
                  <a:schemeClr val="bg1"/>
                </a:solidFill>
              </a:endParaRPr>
            </a:p>
            <a:p>
              <a:r>
                <a:rPr lang="en-US" sz="1200" dirty="0" smtClean="0">
                  <a:solidFill>
                    <a:schemeClr val="bg1"/>
                  </a:solidFill>
                </a:rPr>
                <a:t>0.4	image </a:t>
              </a:r>
              <a:r>
                <a:rPr lang="en-US" sz="1200" dirty="0">
                  <a:solidFill>
                    <a:schemeClr val="bg1"/>
                  </a:solidFill>
                </a:rPr>
                <a:t>8.0 elliptical trainer</a:t>
              </a:r>
            </a:p>
            <a:p>
              <a:r>
                <a:rPr lang="en-US" sz="1200" dirty="0" smtClean="0">
                  <a:solidFill>
                    <a:schemeClr val="bg1"/>
                  </a:solidFill>
                </a:rPr>
                <a:t>0.4	total </a:t>
              </a:r>
              <a:r>
                <a:rPr lang="en-US" sz="1200" dirty="0">
                  <a:solidFill>
                    <a:schemeClr val="bg1"/>
                  </a:solidFill>
                </a:rPr>
                <a:t>trainer pro</a:t>
              </a:r>
            </a:p>
            <a:p>
              <a:r>
                <a:rPr lang="en-US" sz="1200" dirty="0" smtClean="0">
                  <a:solidFill>
                    <a:schemeClr val="bg1"/>
                  </a:solidFill>
                </a:rPr>
                <a:t>0.2	total </a:t>
              </a:r>
              <a:r>
                <a:rPr lang="en-US" sz="1200" dirty="0">
                  <a:solidFill>
                    <a:schemeClr val="bg1"/>
                  </a:solidFill>
                </a:rPr>
                <a:t>trainer pro reviews</a:t>
              </a: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1965401" y="5200897"/>
              <a:ext cx="2744922" cy="845218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0.6 </a:t>
              </a:r>
              <a:r>
                <a:rPr lang="en-US" sz="1200" dirty="0">
                  <a:solidFill>
                    <a:schemeClr val="bg1"/>
                  </a:solidFill>
                </a:rPr>
                <a:t>	pampered chef </a:t>
              </a:r>
              <a:r>
                <a:rPr lang="en-US" sz="1200" dirty="0" smtClean="0">
                  <a:solidFill>
                    <a:schemeClr val="bg1"/>
                  </a:solidFill>
                </a:rPr>
                <a:t>parties</a:t>
              </a:r>
              <a:endParaRPr lang="en-US" sz="1200" dirty="0">
                <a:solidFill>
                  <a:schemeClr val="bg1"/>
                </a:solidFill>
              </a:endParaRPr>
            </a:p>
            <a:p>
              <a:r>
                <a:rPr lang="en-US" sz="1200" dirty="0" smtClean="0">
                  <a:solidFill>
                    <a:schemeClr val="bg1"/>
                  </a:solidFill>
                </a:rPr>
                <a:t>0.3</a:t>
              </a:r>
              <a:r>
                <a:rPr lang="en-US" sz="1200" dirty="0">
                  <a:solidFill>
                    <a:schemeClr val="bg1"/>
                  </a:solidFill>
                </a:rPr>
                <a:t>	pampered chef parties</a:t>
              </a:r>
            </a:p>
            <a:p>
              <a:r>
                <a:rPr lang="en-US" sz="1200" dirty="0" smtClean="0">
                  <a:solidFill>
                    <a:schemeClr val="bg1"/>
                  </a:solidFill>
                </a:rPr>
                <a:t>0.2</a:t>
              </a:r>
              <a:r>
                <a:rPr lang="en-US" sz="1200" dirty="0">
                  <a:solidFill>
                    <a:schemeClr val="bg1"/>
                  </a:solidFill>
                </a:rPr>
                <a:t>	cooking supplies</a:t>
              </a:r>
            </a:p>
            <a:p>
              <a:r>
                <a:rPr lang="en-US" sz="1200" dirty="0" smtClean="0">
                  <a:solidFill>
                    <a:schemeClr val="bg1"/>
                  </a:solidFill>
                </a:rPr>
                <a:t>0.2</a:t>
              </a:r>
              <a:r>
                <a:rPr lang="en-US" sz="1200" dirty="0">
                  <a:solidFill>
                    <a:schemeClr val="bg1"/>
                  </a:solidFill>
                </a:rPr>
                <a:t>	pampered chef stuff</a:t>
              </a: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2945502" y="5546487"/>
              <a:ext cx="2744922" cy="845218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0.6 	the </a:t>
              </a:r>
              <a:r>
                <a:rPr lang="en-US" sz="1200" dirty="0">
                  <a:solidFill>
                    <a:schemeClr val="bg1"/>
                  </a:solidFill>
                </a:rPr>
                <a:t>benefits of an elliptical trainer</a:t>
              </a:r>
            </a:p>
            <a:p>
              <a:r>
                <a:rPr lang="en-US" sz="1200" dirty="0" smtClean="0">
                  <a:solidFill>
                    <a:schemeClr val="bg1"/>
                  </a:solidFill>
                </a:rPr>
                <a:t>0.5	image </a:t>
              </a:r>
              <a:r>
                <a:rPr lang="en-US" sz="1200" dirty="0">
                  <a:solidFill>
                    <a:schemeClr val="bg1"/>
                  </a:solidFill>
                </a:rPr>
                <a:t>8.0 elliptical trainer</a:t>
              </a:r>
            </a:p>
            <a:p>
              <a:r>
                <a:rPr lang="en-US" sz="1200" dirty="0" smtClean="0">
                  <a:solidFill>
                    <a:schemeClr val="bg1"/>
                  </a:solidFill>
                </a:rPr>
                <a:t>0.4	total </a:t>
              </a:r>
              <a:r>
                <a:rPr lang="en-US" sz="1200" dirty="0">
                  <a:solidFill>
                    <a:schemeClr val="bg1"/>
                  </a:solidFill>
                </a:rPr>
                <a:t>trainer pro</a:t>
              </a:r>
            </a:p>
            <a:p>
              <a:r>
                <a:rPr lang="en-US" sz="1200" dirty="0" smtClean="0">
                  <a:solidFill>
                    <a:schemeClr val="bg1"/>
                  </a:solidFill>
                </a:rPr>
                <a:t>0.4	elliptical trainer </a:t>
              </a:r>
              <a:r>
                <a:rPr lang="en-US" sz="1200" dirty="0" err="1" smtClean="0">
                  <a:solidFill>
                    <a:schemeClr val="bg1"/>
                  </a:solidFill>
                </a:rPr>
                <a:t>vs</a:t>
              </a:r>
              <a:r>
                <a:rPr lang="en-US" sz="1200" dirty="0" smtClean="0">
                  <a:solidFill>
                    <a:schemeClr val="bg1"/>
                  </a:solidFill>
                </a:rPr>
                <a:t> treadmill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cxnSp>
          <p:nvCxnSpPr>
            <p:cNvPr id="162" name="Straight Connector 161"/>
            <p:cNvCxnSpPr/>
            <p:nvPr/>
          </p:nvCxnSpPr>
          <p:spPr>
            <a:xfrm>
              <a:off x="1794149" y="4210275"/>
              <a:ext cx="0" cy="202480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>
              <a:off x="2731438" y="4546732"/>
              <a:ext cx="0" cy="260618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3625922" y="4888754"/>
              <a:ext cx="0" cy="312143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>
              <a:off x="4420910" y="5242117"/>
              <a:ext cx="0" cy="304370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54055"/>
            <a:ext cx="8229600" cy="1143000"/>
          </a:xfrm>
        </p:spPr>
        <p:txBody>
          <a:bodyPr/>
          <a:lstStyle/>
          <a:p>
            <a:r>
              <a:rPr lang="en-US" dirty="0" smtClean="0"/>
              <a:t>Basic models</a:t>
            </a:r>
            <a:endParaRPr lang="en-US" dirty="0"/>
          </a:p>
        </p:txBody>
      </p:sp>
      <p:grpSp>
        <p:nvGrpSpPr>
          <p:cNvPr id="182" name="Group 181"/>
          <p:cNvGrpSpPr/>
          <p:nvPr/>
        </p:nvGrpSpPr>
        <p:grpSpPr>
          <a:xfrm>
            <a:off x="457200" y="3270361"/>
            <a:ext cx="8229600" cy="1961862"/>
            <a:chOff x="457200" y="3270361"/>
            <a:chExt cx="8229600" cy="1961862"/>
          </a:xfrm>
        </p:grpSpPr>
        <p:grpSp>
          <p:nvGrpSpPr>
            <p:cNvPr id="125" name="Group 124"/>
            <p:cNvGrpSpPr/>
            <p:nvPr/>
          </p:nvGrpSpPr>
          <p:grpSpPr>
            <a:xfrm>
              <a:off x="1416809" y="3779359"/>
              <a:ext cx="7269991" cy="1452864"/>
              <a:chOff x="843791" y="1476163"/>
              <a:chExt cx="7269991" cy="1452864"/>
            </a:xfrm>
          </p:grpSpPr>
          <p:grpSp>
            <p:nvGrpSpPr>
              <p:cNvPr id="126" name="Group 125"/>
              <p:cNvGrpSpPr/>
              <p:nvPr/>
            </p:nvGrpSpPr>
            <p:grpSpPr>
              <a:xfrm>
                <a:off x="958727" y="1537747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48" name="TextBox 147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pampered chef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149" name="Group 148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51" name="Oval 150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52" name="Straight Connector 151"/>
                  <p:cNvCxnSpPr>
                    <a:endCxn id="151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0" name="Straight Connector 149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7" name="Rectangle 126"/>
              <p:cNvSpPr/>
              <p:nvPr/>
            </p:nvSpPr>
            <p:spPr>
              <a:xfrm>
                <a:off x="843791" y="1476163"/>
                <a:ext cx="5238510" cy="466374"/>
              </a:xfrm>
              <a:prstGeom prst="rect">
                <a:avLst/>
              </a:prstGeom>
              <a:solidFill>
                <a:srgbClr val="FFFFFF">
                  <a:alpha val="52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8" name="Group 127"/>
              <p:cNvGrpSpPr/>
              <p:nvPr/>
            </p:nvGrpSpPr>
            <p:grpSpPr>
              <a:xfrm>
                <a:off x="1764323" y="1874204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43" name="TextBox 142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elliptical trainer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144" name="Group 143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46" name="Oval 145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47" name="Straight Connector 146"/>
                  <p:cNvCxnSpPr>
                    <a:endCxn id="146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5" name="Straight Connector 144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9" name="Rectangle 128"/>
              <p:cNvSpPr/>
              <p:nvPr/>
            </p:nvSpPr>
            <p:spPr>
              <a:xfrm>
                <a:off x="1758938" y="1868227"/>
                <a:ext cx="4985230" cy="416331"/>
              </a:xfrm>
              <a:prstGeom prst="rect">
                <a:avLst/>
              </a:prstGeom>
              <a:solidFill>
                <a:srgbClr val="FFFFFF">
                  <a:alpha val="2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/>
              <p:cNvGrpSpPr/>
              <p:nvPr/>
            </p:nvGrpSpPr>
            <p:grpSpPr>
              <a:xfrm>
                <a:off x="2593592" y="2216226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38" name="TextBox 137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404040"/>
                      </a:solidFill>
                    </a:rPr>
                    <a:t>hosting pampered chef</a:t>
                  </a:r>
                  <a:endParaRPr lang="en-US" dirty="0">
                    <a:solidFill>
                      <a:srgbClr val="404040"/>
                    </a:solidFill>
                  </a:endParaRPr>
                </a:p>
              </p:txBody>
            </p:sp>
            <p:grpSp>
              <p:nvGrpSpPr>
                <p:cNvPr id="139" name="Group 138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41" name="Oval 140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42" name="Straight Connector 141"/>
                  <p:cNvCxnSpPr>
                    <a:endCxn id="141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0" name="Straight Connector 139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1" name="Rectangle 130"/>
              <p:cNvSpPr/>
              <p:nvPr/>
            </p:nvSpPr>
            <p:spPr>
              <a:xfrm>
                <a:off x="2593592" y="2216226"/>
                <a:ext cx="4985230" cy="411802"/>
              </a:xfrm>
              <a:prstGeom prst="rect">
                <a:avLst/>
              </a:prstGeom>
              <a:solidFill>
                <a:srgbClr val="FFFFFF">
                  <a:alpha val="1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2" name="Group 131"/>
              <p:cNvGrpSpPr/>
              <p:nvPr/>
            </p:nvGrpSpPr>
            <p:grpSpPr>
              <a:xfrm>
                <a:off x="3369404" y="2559695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33" name="TextBox 132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E46C0A"/>
                      </a:solidFill>
                    </a:rPr>
                    <a:t>elliptical trainer benefits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134" name="Group 133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36" name="Oval 135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37" name="Straight Connector 136"/>
                  <p:cNvCxnSpPr>
                    <a:endCxn id="136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5" name="Straight Connector 134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54" name="TextBox 153"/>
            <p:cNvSpPr txBox="1"/>
            <p:nvPr/>
          </p:nvSpPr>
          <p:spPr>
            <a:xfrm>
              <a:off x="457200" y="3270361"/>
              <a:ext cx="44519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Decay model</a:t>
              </a:r>
              <a:endPara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457200" y="664510"/>
            <a:ext cx="8229600" cy="1886274"/>
            <a:chOff x="457200" y="664510"/>
            <a:chExt cx="8229600" cy="1886274"/>
          </a:xfrm>
        </p:grpSpPr>
        <p:grpSp>
          <p:nvGrpSpPr>
            <p:cNvPr id="123" name="Group 122"/>
            <p:cNvGrpSpPr/>
            <p:nvPr/>
          </p:nvGrpSpPr>
          <p:grpSpPr>
            <a:xfrm>
              <a:off x="1416809" y="1112189"/>
              <a:ext cx="7269991" cy="1438595"/>
              <a:chOff x="843791" y="1490432"/>
              <a:chExt cx="7269991" cy="1438595"/>
            </a:xfrm>
          </p:grpSpPr>
          <p:grpSp>
            <p:nvGrpSpPr>
              <p:cNvPr id="96" name="Group 95"/>
              <p:cNvGrpSpPr/>
              <p:nvPr/>
            </p:nvGrpSpPr>
            <p:grpSpPr>
              <a:xfrm>
                <a:off x="958727" y="1537747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18" name="TextBox 117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pampered chef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119" name="Group 118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21" name="Oval 120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22" name="Straight Connector 121"/>
                  <p:cNvCxnSpPr>
                    <a:endCxn id="121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20" name="Straight Connector 119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7" name="Rectangle 96"/>
              <p:cNvSpPr/>
              <p:nvPr/>
            </p:nvSpPr>
            <p:spPr>
              <a:xfrm>
                <a:off x="843791" y="1490432"/>
                <a:ext cx="5238510" cy="466374"/>
              </a:xfrm>
              <a:prstGeom prst="rect">
                <a:avLst/>
              </a:prstGeom>
              <a:solidFill>
                <a:srgbClr val="FFFFFF">
                  <a:alpha val="7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8" name="Group 97"/>
              <p:cNvGrpSpPr/>
              <p:nvPr/>
            </p:nvGrpSpPr>
            <p:grpSpPr>
              <a:xfrm>
                <a:off x="1764323" y="1874204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13" name="TextBox 112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elliptical trainer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114" name="Group 113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16" name="Oval 115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17" name="Straight Connector 116"/>
                  <p:cNvCxnSpPr>
                    <a:endCxn id="116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5" name="Straight Connector 114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9" name="Rectangle 98"/>
              <p:cNvSpPr/>
              <p:nvPr/>
            </p:nvSpPr>
            <p:spPr>
              <a:xfrm>
                <a:off x="1744667" y="1853959"/>
                <a:ext cx="4985230" cy="466374"/>
              </a:xfrm>
              <a:prstGeom prst="rect">
                <a:avLst/>
              </a:prstGeom>
              <a:solidFill>
                <a:srgbClr val="FFFFFF">
                  <a:alpha val="7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0" name="Group 99"/>
              <p:cNvGrpSpPr/>
              <p:nvPr/>
            </p:nvGrpSpPr>
            <p:grpSpPr>
              <a:xfrm>
                <a:off x="2593592" y="2216226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08" name="TextBox 107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404040"/>
                      </a:solidFill>
                    </a:rPr>
                    <a:t>hosting pampered chef</a:t>
                  </a:r>
                  <a:endParaRPr lang="en-US" dirty="0">
                    <a:solidFill>
                      <a:srgbClr val="404040"/>
                    </a:solidFill>
                  </a:endParaRPr>
                </a:p>
              </p:txBody>
            </p:sp>
            <p:grpSp>
              <p:nvGrpSpPr>
                <p:cNvPr id="109" name="Group 108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11" name="Oval 110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12" name="Straight Connector 111"/>
                  <p:cNvCxnSpPr>
                    <a:endCxn id="111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0" name="Straight Connector 109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1" name="Rectangle 100"/>
              <p:cNvSpPr/>
              <p:nvPr/>
            </p:nvSpPr>
            <p:spPr>
              <a:xfrm>
                <a:off x="2579321" y="2201957"/>
                <a:ext cx="4985230" cy="466374"/>
              </a:xfrm>
              <a:prstGeom prst="rect">
                <a:avLst/>
              </a:prstGeom>
              <a:solidFill>
                <a:srgbClr val="FFFFFF">
                  <a:alpha val="7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2" name="Group 101"/>
              <p:cNvGrpSpPr/>
              <p:nvPr/>
            </p:nvGrpSpPr>
            <p:grpSpPr>
              <a:xfrm>
                <a:off x="3369404" y="2559695"/>
                <a:ext cx="4744378" cy="369332"/>
                <a:chOff x="1693756" y="1814115"/>
                <a:chExt cx="4744378" cy="369332"/>
              </a:xfrm>
            </p:grpSpPr>
            <p:sp>
              <p:nvSpPr>
                <p:cNvPr id="103" name="TextBox 102"/>
                <p:cNvSpPr txBox="1"/>
                <p:nvPr/>
              </p:nvSpPr>
              <p:spPr>
                <a:xfrm>
                  <a:off x="1693756" y="1814115"/>
                  <a:ext cx="4744378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E46C0A"/>
                      </a:solidFill>
                    </a:rPr>
                    <a:t>elliptical trainer benefits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104" name="Group 103"/>
                <p:cNvGrpSpPr/>
                <p:nvPr/>
              </p:nvGrpSpPr>
              <p:grpSpPr>
                <a:xfrm>
                  <a:off x="6129267" y="1908368"/>
                  <a:ext cx="195376" cy="184351"/>
                  <a:chOff x="7015403" y="1630050"/>
                  <a:chExt cx="195376" cy="184351"/>
                </a:xfrm>
                <a:effectLst/>
              </p:grpSpPr>
              <p:sp>
                <p:nvSpPr>
                  <p:cNvPr id="106" name="Oval 105"/>
                  <p:cNvSpPr/>
                  <p:nvPr/>
                </p:nvSpPr>
                <p:spPr>
                  <a:xfrm>
                    <a:off x="7105161" y="1630050"/>
                    <a:ext cx="105618" cy="105618"/>
                  </a:xfrm>
                  <a:prstGeom prst="ellipse">
                    <a:avLst/>
                  </a:prstGeom>
                  <a:noFill/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07" name="Straight Connector 106"/>
                  <p:cNvCxnSpPr>
                    <a:endCxn id="106" idx="3"/>
                  </p:cNvCxnSpPr>
                  <p:nvPr/>
                </p:nvCxnSpPr>
                <p:spPr>
                  <a:xfrm flipV="1">
                    <a:off x="7015403" y="1720201"/>
                    <a:ext cx="105225" cy="94200"/>
                  </a:xfrm>
                  <a:prstGeom prst="line">
                    <a:avLst/>
                  </a:prstGeom>
                  <a:ln w="28575" cmpd="sng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5" name="Straight Connector 104"/>
                <p:cNvCxnSpPr/>
                <p:nvPr/>
              </p:nvCxnSpPr>
              <p:spPr>
                <a:xfrm flipV="1">
                  <a:off x="5987919" y="1882448"/>
                  <a:ext cx="0" cy="240520"/>
                </a:xfrm>
                <a:prstGeom prst="lin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4" name="TextBox 123"/>
            <p:cNvSpPr txBox="1"/>
            <p:nvPr/>
          </p:nvSpPr>
          <p:spPr>
            <a:xfrm>
              <a:off x="457200" y="664510"/>
              <a:ext cx="44519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Reference query only</a:t>
              </a:r>
              <a:endPara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56" name="Rectangle 155"/>
          <p:cNvSpPr/>
          <p:nvPr/>
        </p:nvSpPr>
        <p:spPr>
          <a:xfrm>
            <a:off x="4075311" y="2719331"/>
            <a:ext cx="2802766" cy="845218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rgbClr val="FFFFFF"/>
                </a:solidFill>
              </a:rPr>
              <a:t>0.6 	the </a:t>
            </a:r>
            <a:r>
              <a:rPr lang="en-US" sz="1200" dirty="0">
                <a:solidFill>
                  <a:srgbClr val="FFFFFF"/>
                </a:solidFill>
              </a:rPr>
              <a:t>benefits of an elliptical trainer</a:t>
            </a:r>
          </a:p>
          <a:p>
            <a:r>
              <a:rPr lang="en-US" sz="1200" dirty="0" smtClean="0">
                <a:solidFill>
                  <a:srgbClr val="FFFFFF"/>
                </a:solidFill>
              </a:rPr>
              <a:t>0.5	image </a:t>
            </a:r>
            <a:r>
              <a:rPr lang="en-US" sz="1200" dirty="0">
                <a:solidFill>
                  <a:srgbClr val="FFFFFF"/>
                </a:solidFill>
              </a:rPr>
              <a:t>8.0 elliptical trainer</a:t>
            </a:r>
          </a:p>
          <a:p>
            <a:r>
              <a:rPr lang="en-US" sz="1200" dirty="0" smtClean="0">
                <a:solidFill>
                  <a:srgbClr val="FFFFFF"/>
                </a:solidFill>
              </a:rPr>
              <a:t>0.4	total </a:t>
            </a:r>
            <a:r>
              <a:rPr lang="en-US" sz="1200" dirty="0">
                <a:solidFill>
                  <a:srgbClr val="FFFFFF"/>
                </a:solidFill>
              </a:rPr>
              <a:t>trainer pro</a:t>
            </a:r>
          </a:p>
          <a:p>
            <a:r>
              <a:rPr lang="en-US" sz="1200" dirty="0" smtClean="0">
                <a:solidFill>
                  <a:srgbClr val="FFFFFF"/>
                </a:solidFill>
              </a:rPr>
              <a:t>0.4	total </a:t>
            </a:r>
            <a:r>
              <a:rPr lang="en-US" sz="1200" dirty="0">
                <a:solidFill>
                  <a:srgbClr val="FFFFFF"/>
                </a:solidFill>
              </a:rPr>
              <a:t>trainer pro reviews</a:t>
            </a:r>
          </a:p>
        </p:txBody>
      </p:sp>
      <p:grpSp>
        <p:nvGrpSpPr>
          <p:cNvPr id="183" name="Group 182"/>
          <p:cNvGrpSpPr/>
          <p:nvPr/>
        </p:nvGrpSpPr>
        <p:grpSpPr>
          <a:xfrm>
            <a:off x="129706" y="5269826"/>
            <a:ext cx="3577179" cy="1454725"/>
            <a:chOff x="5227296" y="3515858"/>
            <a:chExt cx="3577179" cy="1454725"/>
          </a:xfrm>
        </p:grpSpPr>
        <p:sp>
          <p:nvSpPr>
            <p:cNvPr id="173" name="TextBox 172"/>
            <p:cNvSpPr txBox="1"/>
            <p:nvPr/>
          </p:nvSpPr>
          <p:spPr>
            <a:xfrm>
              <a:off x="8071314" y="4601251"/>
              <a:ext cx="7331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λ</a:t>
              </a:r>
              <a:r>
                <a:rPr lang="en-US" b="1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: 1.0</a:t>
              </a:r>
              <a:endParaRPr lang="en-US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7070985" y="4263925"/>
              <a:ext cx="8890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λ</a:t>
              </a:r>
              <a:r>
                <a:rPr lang="en-US" b="1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: 0.8</a:t>
              </a:r>
              <a:endParaRPr lang="en-US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6167801" y="3905860"/>
              <a:ext cx="8384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λ</a:t>
              </a:r>
              <a:r>
                <a:rPr lang="en-US" b="1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: 0.6</a:t>
              </a:r>
              <a:endParaRPr lang="en-US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5227296" y="3515858"/>
              <a:ext cx="8178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λ</a:t>
              </a:r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: </a:t>
              </a:r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0.4</a:t>
              </a:r>
              <a:endParaRPr lang="en-US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5811637" y="5552951"/>
            <a:ext cx="3162945" cy="845218"/>
            <a:chOff x="5811637" y="5942445"/>
            <a:chExt cx="3162945" cy="845218"/>
          </a:xfrm>
        </p:grpSpPr>
        <p:sp>
          <p:nvSpPr>
            <p:cNvPr id="172" name="Rectangle 171"/>
            <p:cNvSpPr/>
            <p:nvPr/>
          </p:nvSpPr>
          <p:spPr>
            <a:xfrm>
              <a:off x="6229660" y="5942445"/>
              <a:ext cx="2744922" cy="845218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0.2	elliptical trainer </a:t>
              </a:r>
              <a:r>
                <a:rPr lang="en-US" sz="1200" dirty="0" err="1" smtClean="0">
                  <a:solidFill>
                    <a:srgbClr val="FFFFFF"/>
                  </a:solidFill>
                </a:rPr>
                <a:t>vs</a:t>
              </a:r>
              <a:r>
                <a:rPr lang="en-US" sz="1200" dirty="0" smtClean="0">
                  <a:solidFill>
                    <a:srgbClr val="FFFFFF"/>
                  </a:solidFill>
                </a:rPr>
                <a:t> treadmill</a:t>
              </a:r>
            </a:p>
            <a:p>
              <a:r>
                <a:rPr lang="en-US" sz="1200" dirty="0" smtClean="0">
                  <a:solidFill>
                    <a:srgbClr val="FFFFFF"/>
                  </a:solidFill>
                </a:rPr>
                <a:t>0.2 	the </a:t>
              </a:r>
              <a:r>
                <a:rPr lang="en-US" sz="1200" dirty="0">
                  <a:solidFill>
                    <a:srgbClr val="FFFFFF"/>
                  </a:solidFill>
                </a:rPr>
                <a:t>benefits of an elliptical trainer</a:t>
              </a:r>
            </a:p>
            <a:p>
              <a:r>
                <a:rPr lang="en-US" sz="1200" dirty="0" smtClean="0">
                  <a:solidFill>
                    <a:srgbClr val="FFFFFF"/>
                  </a:solidFill>
                </a:rPr>
                <a:t>0.1	total </a:t>
              </a:r>
              <a:r>
                <a:rPr lang="en-US" sz="1200" dirty="0">
                  <a:solidFill>
                    <a:srgbClr val="FFFFFF"/>
                  </a:solidFill>
                </a:rPr>
                <a:t>trainer pro</a:t>
              </a:r>
            </a:p>
            <a:p>
              <a:r>
                <a:rPr lang="en-US" sz="1200" dirty="0" smtClean="0">
                  <a:solidFill>
                    <a:srgbClr val="FFFFFF"/>
                  </a:solidFill>
                </a:rPr>
                <a:t>0.1	</a:t>
              </a:r>
              <a:r>
                <a:rPr lang="en-US" sz="1200" dirty="0" err="1" smtClean="0">
                  <a:solidFill>
                    <a:srgbClr val="FFFFFF"/>
                  </a:solidFill>
                </a:rPr>
                <a:t>orbitrek</a:t>
              </a:r>
              <a:r>
                <a:rPr lang="en-US" sz="1200" dirty="0" smtClean="0">
                  <a:solidFill>
                    <a:srgbClr val="FFFFFF"/>
                  </a:solidFill>
                </a:rPr>
                <a:t> elliptical trainer</a:t>
              </a:r>
              <a:endParaRPr lang="en-US" sz="1200" dirty="0">
                <a:solidFill>
                  <a:srgbClr val="FFFFFF"/>
                </a:solidFill>
              </a:endParaRPr>
            </a:p>
          </p:txBody>
        </p:sp>
        <p:sp>
          <p:nvSpPr>
            <p:cNvPr id="180" name="Right Arrow 179"/>
            <p:cNvSpPr/>
            <p:nvPr/>
          </p:nvSpPr>
          <p:spPr>
            <a:xfrm>
              <a:off x="5811637" y="6175781"/>
              <a:ext cx="336724" cy="379436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2" name="Slide Number Placeholder 1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13B4-D034-224F-8DE8-88A7C255BE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32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12087</TotalTime>
  <Words>1615</Words>
  <Application>Microsoft Macintosh PowerPoint</Application>
  <PresentationFormat>On-screen Show (4:3)</PresentationFormat>
  <Paragraphs>521</Paragraphs>
  <Slides>24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Task-aware query recommendation</vt:lpstr>
      <vt:lpstr>PowerPoint Presentation</vt:lpstr>
      <vt:lpstr>Potential benefits of context</vt:lpstr>
      <vt:lpstr>Likelihood of x-length tasks</vt:lpstr>
      <vt:lpstr>A couple of issues</vt:lpstr>
      <vt:lpstr>Ideal system</vt:lpstr>
      <vt:lpstr>Research questions</vt:lpstr>
      <vt:lpstr>Basic models</vt:lpstr>
      <vt:lpstr>Basic models</vt:lpstr>
      <vt:lpstr>Basic models</vt:lpstr>
      <vt:lpstr>Task-aware models</vt:lpstr>
      <vt:lpstr>Task-aware models</vt:lpstr>
      <vt:lpstr>Task-aware models (cont’d)</vt:lpstr>
      <vt:lpstr>Task-aware models (cont’d)</vt:lpstr>
      <vt:lpstr>Data and evaluation</vt:lpstr>
      <vt:lpstr>Effect of on-/off-task context</vt:lpstr>
      <vt:lpstr>Effect of noise (mixed contexts)</vt:lpstr>
      <vt:lpstr>Variance across task set</vt:lpstr>
      <vt:lpstr>Conclusions</vt:lpstr>
      <vt:lpstr>Future work</vt:lpstr>
      <vt:lpstr>Thanks!</vt:lpstr>
      <vt:lpstr>PowerPoint Presentation</vt:lpstr>
      <vt:lpstr>Example</vt:lpstr>
      <vt:lpstr>Data and evaluation</vt:lpstr>
    </vt:vector>
  </TitlesOfParts>
  <Company>University of Massachusettes Amherst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Task-aware query recommendation</dc:title>
  <dc:creator>Henry Feild</dc:creator>
  <cp:lastModifiedBy>Henry Feild</cp:lastModifiedBy>
  <cp:revision>83</cp:revision>
  <dcterms:created xsi:type="dcterms:W3CDTF">2013-06-24T17:19:08Z</dcterms:created>
  <dcterms:modified xsi:type="dcterms:W3CDTF">2013-07-31T23:45:14Z</dcterms:modified>
</cp:coreProperties>
</file>