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9" r:id="rId10"/>
    <p:sldId id="263" r:id="rId11"/>
    <p:sldId id="270" r:id="rId12"/>
    <p:sldId id="264" r:id="rId13"/>
    <p:sldId id="271" r:id="rId14"/>
    <p:sldId id="265" r:id="rId15"/>
    <p:sldId id="266" r:id="rId16"/>
    <p:sldId id="267" r:id="rId17"/>
    <p:sldId id="268" r:id="rId18"/>
    <p:sldId id="273" r:id="rId19"/>
    <p:sldId id="275" r:id="rId20"/>
    <p:sldId id="274" r:id="rId21"/>
    <p:sldId id="276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F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D659D-A5A2-704F-8A7F-88C4488E0BA0}" type="datetimeFigureOut">
              <a:rPr lang="en-US" smtClean="0"/>
              <a:t>12/14/13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B9BD5-22D0-E943-9490-EC402D81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B9BD5-22D0-E943-9490-EC402D81E5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9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AE1-20D5-1A43-9D48-EABAF0FDCF4A}" type="datetimeFigureOut">
              <a:rPr lang="en-US" smtClean="0"/>
              <a:t>12/14/13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2AFA-517E-3141-83A8-8C421041F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4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AE1-20D5-1A43-9D48-EABAF0FDCF4A}" type="datetimeFigureOut">
              <a:rPr lang="en-US" smtClean="0"/>
              <a:t>12/14/13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2AFA-517E-3141-83A8-8C421041F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1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AE1-20D5-1A43-9D48-EABAF0FDCF4A}" type="datetimeFigureOut">
              <a:rPr lang="en-US" smtClean="0"/>
              <a:t>12/14/13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2AFA-517E-3141-83A8-8C421041F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3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AE1-20D5-1A43-9D48-EABAF0FDCF4A}" type="datetimeFigureOut">
              <a:rPr lang="en-US" smtClean="0"/>
              <a:t>12/14/13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2AFA-517E-3141-83A8-8C421041F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3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AE1-20D5-1A43-9D48-EABAF0FDCF4A}" type="datetimeFigureOut">
              <a:rPr lang="en-US" smtClean="0"/>
              <a:t>12/14/13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2AFA-517E-3141-83A8-8C421041F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4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AE1-20D5-1A43-9D48-EABAF0FDCF4A}" type="datetimeFigureOut">
              <a:rPr lang="en-US" smtClean="0"/>
              <a:t>12/14/13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2AFA-517E-3141-83A8-8C421041F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0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AE1-20D5-1A43-9D48-EABAF0FDCF4A}" type="datetimeFigureOut">
              <a:rPr lang="en-US" smtClean="0"/>
              <a:t>12/14/13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2AFA-517E-3141-83A8-8C421041F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2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AE1-20D5-1A43-9D48-EABAF0FDCF4A}" type="datetimeFigureOut">
              <a:rPr lang="en-US" smtClean="0"/>
              <a:t>12/14/13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2AFA-517E-3141-83A8-8C421041F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3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AE1-20D5-1A43-9D48-EABAF0FDCF4A}" type="datetimeFigureOut">
              <a:rPr lang="en-US" smtClean="0"/>
              <a:t>12/14/13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2AFA-517E-3141-83A8-8C421041F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AE1-20D5-1A43-9D48-EABAF0FDCF4A}" type="datetimeFigureOut">
              <a:rPr lang="en-US" smtClean="0"/>
              <a:t>12/14/13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2AFA-517E-3141-83A8-8C421041F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7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AE1-20D5-1A43-9D48-EABAF0FDCF4A}" type="datetimeFigureOut">
              <a:rPr lang="en-US" smtClean="0"/>
              <a:t>12/14/13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2AFA-517E-3141-83A8-8C421041F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2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A7AE1-20D5-1A43-9D48-EABAF0FDCF4A}" type="datetimeFigureOut">
              <a:rPr lang="en-US" smtClean="0"/>
              <a:t>12/14/13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F2AFA-517E-3141-83A8-8C421041F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1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5" Type="http://schemas.openxmlformats.org/officeDocument/2006/relationships/image" Target="../media/image15.tiff"/><Relationship Id="rId6" Type="http://schemas.openxmlformats.org/officeDocument/2006/relationships/image" Target="../media/image16.png"/><Relationship Id="rId7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4" Type="http://schemas.openxmlformats.org/officeDocument/2006/relationships/image" Target="../media/image20.tiff"/><Relationship Id="rId5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Relationship Id="rId3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326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CrowdLogger as a Community Platform for Searcher Behavior Experiments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7976"/>
            <a:ext cx="6400800" cy="1752600"/>
          </a:xfrm>
        </p:spPr>
        <p:txBody>
          <a:bodyPr>
            <a:noAutofit/>
          </a:bodyPr>
          <a:lstStyle/>
          <a:p>
            <a:r>
              <a:rPr lang="en-US" sz="2000" dirty="0"/>
              <a:t>Henry Feild</a:t>
            </a:r>
          </a:p>
          <a:p>
            <a:endParaRPr lang="en-US" sz="2000" dirty="0"/>
          </a:p>
          <a:p>
            <a:r>
              <a:rPr lang="en-US" sz="2000" dirty="0"/>
              <a:t>Center for Intelligent Information Retrieval</a:t>
            </a:r>
          </a:p>
          <a:p>
            <a:r>
              <a:rPr lang="en-US" sz="2000" dirty="0"/>
              <a:t>University of Massachusetts Amherst</a:t>
            </a:r>
          </a:p>
          <a:p>
            <a:endParaRPr lang="en-US" sz="2000" dirty="0"/>
          </a:p>
          <a:p>
            <a:r>
              <a:rPr lang="en-US" sz="2000" dirty="0"/>
              <a:t>November 28, 2012</a:t>
            </a:r>
          </a:p>
          <a:p>
            <a:endParaRPr lang="en-US" sz="2000" dirty="0"/>
          </a:p>
        </p:txBody>
      </p:sp>
      <p:pic>
        <p:nvPicPr>
          <p:cNvPr id="4" name="Picture 3" descr="crowdlogger-v2-logo.00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94" y="5806010"/>
            <a:ext cx="1449392" cy="828879"/>
          </a:xfrm>
          <a:prstGeom prst="rect">
            <a:avLst/>
          </a:prstGeom>
        </p:spPr>
      </p:pic>
      <p:pic>
        <p:nvPicPr>
          <p:cNvPr id="5" name="Picture 4" descr="ciir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5580972"/>
            <a:ext cx="1046430" cy="1026004"/>
          </a:xfrm>
          <a:prstGeom prst="rect">
            <a:avLst/>
          </a:prstGeom>
        </p:spPr>
      </p:pic>
      <p:pic>
        <p:nvPicPr>
          <p:cNvPr id="7" name="Picture 7" descr="UMA_Seal_300_Maro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6201" y="5799026"/>
            <a:ext cx="837012" cy="88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202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API Categories</a:t>
            </a:r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480279" y="1164091"/>
            <a:ext cx="3286438" cy="1890144"/>
            <a:chOff x="298864" y="1164091"/>
            <a:chExt cx="3286438" cy="1890144"/>
          </a:xfrm>
        </p:grpSpPr>
        <p:sp>
          <p:nvSpPr>
            <p:cNvPr id="6" name="Magnetic Disk 5"/>
            <p:cNvSpPr/>
            <p:nvPr/>
          </p:nvSpPr>
          <p:spPr>
            <a:xfrm>
              <a:off x="298864" y="1620831"/>
              <a:ext cx="533604" cy="508433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5882" y="1164091"/>
              <a:ext cx="173041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User Data</a:t>
              </a:r>
              <a:endPara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80793" y="1576907"/>
              <a:ext cx="260450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Historical data</a:t>
              </a:r>
            </a:p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</a:t>
              </a:r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all clicks</a:t>
              </a:r>
            </a:p>
            <a:p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get all searches</a:t>
              </a:r>
            </a:p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Real time data</a:t>
              </a:r>
            </a:p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on new search, do …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981657" y="1164091"/>
            <a:ext cx="3886558" cy="1513156"/>
            <a:chOff x="4800242" y="1164091"/>
            <a:chExt cx="3886558" cy="1513156"/>
          </a:xfrm>
        </p:grpSpPr>
        <p:sp>
          <p:nvSpPr>
            <p:cNvPr id="8" name="TextBox 7"/>
            <p:cNvSpPr txBox="1"/>
            <p:nvPr/>
          </p:nvSpPr>
          <p:spPr>
            <a:xfrm>
              <a:off x="5270507" y="1164091"/>
              <a:ext cx="28542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Aggregate User Data</a:t>
              </a:r>
              <a:endPara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800242" y="1617809"/>
              <a:ext cx="1125075" cy="1059438"/>
              <a:chOff x="5687001" y="2143388"/>
              <a:chExt cx="1858223" cy="1785670"/>
            </a:xfrm>
          </p:grpSpPr>
          <p:sp>
            <p:nvSpPr>
              <p:cNvPr id="9" name="Magnetic Disk 8"/>
              <p:cNvSpPr/>
              <p:nvPr/>
            </p:nvSpPr>
            <p:spPr>
              <a:xfrm>
                <a:off x="6236770" y="2143388"/>
                <a:ext cx="851254" cy="871270"/>
              </a:xfrm>
              <a:prstGeom prst="flowChartMagneticDisk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Magnetic Disk 9"/>
              <p:cNvSpPr/>
              <p:nvPr/>
            </p:nvSpPr>
            <p:spPr>
              <a:xfrm>
                <a:off x="6389170" y="2295788"/>
                <a:ext cx="851254" cy="871270"/>
              </a:xfrm>
              <a:prstGeom prst="flowChartMagneticDisk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Magnetic Disk 10"/>
              <p:cNvSpPr/>
              <p:nvPr/>
            </p:nvSpPr>
            <p:spPr>
              <a:xfrm>
                <a:off x="6541570" y="2448188"/>
                <a:ext cx="851254" cy="871270"/>
              </a:xfrm>
              <a:prstGeom prst="flowChartMagneticDisk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Magnetic Disk 11"/>
              <p:cNvSpPr/>
              <p:nvPr/>
            </p:nvSpPr>
            <p:spPr>
              <a:xfrm>
                <a:off x="6693970" y="2600588"/>
                <a:ext cx="851254" cy="871270"/>
              </a:xfrm>
              <a:prstGeom prst="flowChartMagneticDisk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Magnetic Disk 12"/>
              <p:cNvSpPr/>
              <p:nvPr/>
            </p:nvSpPr>
            <p:spPr>
              <a:xfrm>
                <a:off x="5687001" y="2600588"/>
                <a:ext cx="851254" cy="871270"/>
              </a:xfrm>
              <a:prstGeom prst="flowChartMagneticDisk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Magnetic Disk 14"/>
              <p:cNvSpPr/>
              <p:nvPr/>
            </p:nvSpPr>
            <p:spPr>
              <a:xfrm>
                <a:off x="5839401" y="2752988"/>
                <a:ext cx="851254" cy="871270"/>
              </a:xfrm>
              <a:prstGeom prst="flowChartMagneticDisk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Magnetic Disk 15"/>
              <p:cNvSpPr/>
              <p:nvPr/>
            </p:nvSpPr>
            <p:spPr>
              <a:xfrm>
                <a:off x="5991801" y="2905388"/>
                <a:ext cx="851254" cy="871270"/>
              </a:xfrm>
              <a:prstGeom prst="flowChartMagneticDisk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Magnetic Disk 16"/>
              <p:cNvSpPr/>
              <p:nvPr/>
            </p:nvSpPr>
            <p:spPr>
              <a:xfrm>
                <a:off x="6144201" y="3057788"/>
                <a:ext cx="851254" cy="871270"/>
              </a:xfrm>
              <a:prstGeom prst="flowChartMagneticDisk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6082291" y="1667326"/>
              <a:ext cx="260450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Already collected data</a:t>
              </a:r>
            </a:p>
            <a:p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- get all query rewrites</a:t>
              </a:r>
            </a:p>
            <a:p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- get all query-click pairs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80632" y="3107431"/>
            <a:ext cx="4501025" cy="1877437"/>
            <a:chOff x="299217" y="3107431"/>
            <a:chExt cx="4501025" cy="1877437"/>
          </a:xfrm>
        </p:grpSpPr>
        <p:sp>
          <p:nvSpPr>
            <p:cNvPr id="27" name="TextBox 26"/>
            <p:cNvSpPr txBox="1"/>
            <p:nvPr/>
          </p:nvSpPr>
          <p:spPr>
            <a:xfrm>
              <a:off x="655882" y="3107431"/>
              <a:ext cx="2461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User Interface</a:t>
              </a:r>
              <a:endPara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99217" y="3599401"/>
              <a:ext cx="934986" cy="639881"/>
              <a:chOff x="655882" y="4593902"/>
              <a:chExt cx="934986" cy="639881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55882" y="4689469"/>
                <a:ext cx="934986" cy="54431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655882" y="4787167"/>
                <a:ext cx="934986" cy="0"/>
              </a:xfrm>
              <a:prstGeom prst="line">
                <a:avLst/>
              </a:prstGeom>
              <a:ln w="12700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1452072" y="4593902"/>
                <a:ext cx="124916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x</a:t>
                </a:r>
                <a:endParaRPr lang="en-US" sz="105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1392955" y="3538318"/>
              <a:ext cx="340728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to CrowdLogger interface</a:t>
              </a:r>
            </a:p>
            <a:p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add widget to tools page</a:t>
              </a:r>
            </a:p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Stand-alone windows/pages</a:t>
              </a:r>
            </a:p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present dialog when user searches</a:t>
              </a:r>
            </a:p>
            <a:p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- modify search page ranking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187880" y="3223125"/>
            <a:ext cx="3680334" cy="1661270"/>
            <a:chOff x="5006465" y="3223125"/>
            <a:chExt cx="3680334" cy="1661270"/>
          </a:xfrm>
        </p:grpSpPr>
        <p:sp>
          <p:nvSpPr>
            <p:cNvPr id="28" name="TextBox 27"/>
            <p:cNvSpPr txBox="1"/>
            <p:nvPr/>
          </p:nvSpPr>
          <p:spPr>
            <a:xfrm>
              <a:off x="5270507" y="3223125"/>
              <a:ext cx="25861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Uploading/Privacy</a:t>
              </a:r>
              <a:endPara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006465" y="3672450"/>
              <a:ext cx="528085" cy="817362"/>
              <a:chOff x="5310429" y="3728886"/>
              <a:chExt cx="528085" cy="817362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grpSp>
            <p:nvGrpSpPr>
              <p:cNvPr id="29" name="Group 20"/>
              <p:cNvGrpSpPr/>
              <p:nvPr/>
            </p:nvGrpSpPr>
            <p:grpSpPr>
              <a:xfrm>
                <a:off x="5310429" y="3728886"/>
                <a:ext cx="528085" cy="817362"/>
                <a:chOff x="1194469" y="1785626"/>
                <a:chExt cx="641243" cy="1031136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320206" y="1785626"/>
                  <a:ext cx="402349" cy="389820"/>
                </a:xfrm>
                <a:prstGeom prst="ellipse">
                  <a:avLst/>
                </a:prstGeom>
                <a:ln w="38100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ound Same Side Corner Rectangle 30"/>
                <p:cNvSpPr/>
                <p:nvPr/>
              </p:nvSpPr>
              <p:spPr>
                <a:xfrm>
                  <a:off x="1194469" y="2175446"/>
                  <a:ext cx="641243" cy="641316"/>
                </a:xfrm>
                <a:prstGeom prst="round2SameRect">
                  <a:avLst/>
                </a:prstGeom>
                <a:ln w="38100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5399792" y="3801020"/>
                <a:ext cx="388121" cy="105666"/>
                <a:chOff x="241300" y="288465"/>
                <a:chExt cx="388121" cy="105666"/>
              </a:xfrm>
            </p:grpSpPr>
            <p:grpSp>
              <p:nvGrpSpPr>
                <p:cNvPr id="34" name="Group 70"/>
                <p:cNvGrpSpPr/>
                <p:nvPr/>
              </p:nvGrpSpPr>
              <p:grpSpPr>
                <a:xfrm>
                  <a:off x="241300" y="301001"/>
                  <a:ext cx="388121" cy="22635"/>
                  <a:chOff x="270408" y="309695"/>
                  <a:chExt cx="537469" cy="31256"/>
                </a:xfrm>
              </p:grpSpPr>
              <p:cxnSp>
                <p:nvCxnSpPr>
                  <p:cNvPr id="37" name="Straight Connector 36"/>
                  <p:cNvCxnSpPr/>
                  <p:nvPr/>
                </p:nvCxnSpPr>
                <p:spPr>
                  <a:xfrm rot="5400000" flipH="1" flipV="1">
                    <a:off x="722017" y="250571"/>
                    <a:ext cx="26735" cy="144984"/>
                  </a:xfrm>
                  <a:prstGeom prst="line">
                    <a:avLst/>
                  </a:prstGeom>
                  <a:ln w="63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rot="16200000" flipV="1">
                    <a:off x="329532" y="255091"/>
                    <a:ext cx="26736" cy="144984"/>
                  </a:xfrm>
                  <a:prstGeom prst="line">
                    <a:avLst/>
                  </a:prstGeom>
                  <a:ln w="63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5" name="Chord 34"/>
                <p:cNvSpPr/>
                <p:nvPr/>
              </p:nvSpPr>
              <p:spPr>
                <a:xfrm rot="17548817">
                  <a:off x="323224" y="294247"/>
                  <a:ext cx="104697" cy="93134"/>
                </a:xfrm>
                <a:prstGeom prst="chord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Chord 35"/>
                <p:cNvSpPr/>
                <p:nvPr/>
              </p:nvSpPr>
              <p:spPr>
                <a:xfrm rot="17548817">
                  <a:off x="430708" y="295216"/>
                  <a:ext cx="104697" cy="93134"/>
                </a:xfrm>
                <a:prstGeom prst="chord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5" name="TextBox 74"/>
            <p:cNvSpPr txBox="1"/>
            <p:nvPr/>
          </p:nvSpPr>
          <p:spPr>
            <a:xfrm>
              <a:off x="5740772" y="3714844"/>
              <a:ext cx="294602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Encryption </a:t>
              </a:r>
            </a:p>
            <a:p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Anonymization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&amp; aggregation</a:t>
              </a:r>
            </a:p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upload via </a:t>
              </a:r>
              <a:r>
                <a:rPr lang="en-US" sz="1600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anonymizers</a:t>
              </a:r>
              <a:endPara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- privately aggregate data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13879" y="5029905"/>
            <a:ext cx="5302086" cy="1601129"/>
            <a:chOff x="232464" y="5029905"/>
            <a:chExt cx="5302086" cy="1601129"/>
          </a:xfrm>
        </p:grpSpPr>
        <p:sp>
          <p:nvSpPr>
            <p:cNvPr id="45" name="TextBox 44"/>
            <p:cNvSpPr txBox="1"/>
            <p:nvPr/>
          </p:nvSpPr>
          <p:spPr>
            <a:xfrm>
              <a:off x="655880" y="5029905"/>
              <a:ext cx="38466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Client-server communication</a:t>
              </a:r>
              <a:endPara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47" name="Group 20"/>
            <p:cNvGrpSpPr/>
            <p:nvPr/>
          </p:nvGrpSpPr>
          <p:grpSpPr>
            <a:xfrm>
              <a:off x="737890" y="5860144"/>
              <a:ext cx="294952" cy="500715"/>
              <a:chOff x="1194469" y="1785626"/>
              <a:chExt cx="641243" cy="103113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1320206" y="1785626"/>
                <a:ext cx="402349" cy="389820"/>
              </a:xfrm>
              <a:prstGeom prst="ellipse">
                <a:avLst/>
              </a:prstGeom>
              <a:ln w="19050" cap="flat" cmpd="sng" algn="ctr">
                <a:solidFill>
                  <a:srgbClr val="31859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ound Same Side Corner Rectangle 54"/>
              <p:cNvSpPr/>
              <p:nvPr/>
            </p:nvSpPr>
            <p:spPr>
              <a:xfrm>
                <a:off x="1194469" y="2175446"/>
                <a:ext cx="641243" cy="641316"/>
              </a:xfrm>
              <a:prstGeom prst="round2SameRect">
                <a:avLst/>
              </a:prstGeom>
              <a:ln w="19050" cap="flat" cmpd="sng" algn="ctr">
                <a:solidFill>
                  <a:srgbClr val="31859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32464" y="5430705"/>
              <a:ext cx="423418" cy="679797"/>
              <a:chOff x="842860" y="5562093"/>
              <a:chExt cx="423418" cy="679797"/>
            </a:xfrm>
          </p:grpSpPr>
          <p:sp>
            <p:nvSpPr>
              <p:cNvPr id="58" name="Cube 57"/>
              <p:cNvSpPr/>
              <p:nvPr/>
            </p:nvSpPr>
            <p:spPr>
              <a:xfrm>
                <a:off x="842860" y="5562093"/>
                <a:ext cx="418507" cy="679797"/>
              </a:xfrm>
              <a:prstGeom prst="cube">
                <a:avLst/>
              </a:prstGeom>
              <a:solidFill>
                <a:srgbClr val="FFFFFF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868365" y="5783748"/>
                <a:ext cx="252547" cy="0"/>
              </a:xfrm>
              <a:prstGeom prst="line">
                <a:avLst/>
              </a:prstGeom>
              <a:ln w="12700" cmpd="sng">
                <a:solidFill>
                  <a:srgbClr val="31859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68365" y="5849443"/>
                <a:ext cx="252547" cy="0"/>
              </a:xfrm>
              <a:prstGeom prst="line">
                <a:avLst/>
              </a:prstGeom>
              <a:ln w="12700" cmpd="sng">
                <a:solidFill>
                  <a:srgbClr val="31859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68365" y="5920238"/>
                <a:ext cx="252547" cy="0"/>
              </a:xfrm>
              <a:prstGeom prst="line">
                <a:avLst/>
              </a:prstGeom>
              <a:ln w="12700" cmpd="sng">
                <a:solidFill>
                  <a:srgbClr val="31859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873276" y="5742343"/>
                <a:ext cx="3930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..</a:t>
                </a:r>
                <a:r>
                  <a:rPr lang="en-US" dirty="0" smtClean="0">
                    <a:solidFill>
                      <a:srgbClr val="5CF531"/>
                    </a:solidFill>
                  </a:rPr>
                  <a:t>.</a:t>
                </a:r>
                <a:endParaRPr lang="en-US" dirty="0">
                  <a:solidFill>
                    <a:srgbClr val="5CF531"/>
                  </a:solidFill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1263617" y="5430705"/>
              <a:ext cx="42709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Request server-side computation</a:t>
              </a:r>
            </a:p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en-US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</a:t>
              </a:r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run retrieval algorithm for query</a:t>
              </a:r>
            </a:p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Access server-side data</a:t>
              </a:r>
            </a:p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send me synonyms for …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503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Layer Options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660818" y="1507330"/>
            <a:ext cx="5049876" cy="1597527"/>
            <a:chOff x="660818" y="1507330"/>
            <a:chExt cx="5049876" cy="1597527"/>
          </a:xfrm>
        </p:grpSpPr>
        <p:sp>
          <p:nvSpPr>
            <p:cNvPr id="4" name="Rectangle 3"/>
            <p:cNvSpPr/>
            <p:nvPr/>
          </p:nvSpPr>
          <p:spPr>
            <a:xfrm>
              <a:off x="660818" y="1521287"/>
              <a:ext cx="2497942" cy="108062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814264" y="1624936"/>
              <a:ext cx="904509" cy="549744"/>
              <a:chOff x="167401" y="274638"/>
              <a:chExt cx="1600811" cy="972944"/>
            </a:xfrm>
          </p:grpSpPr>
          <p:pic>
            <p:nvPicPr>
              <p:cNvPr id="7" name="Picture 6" descr="crowdlogger-v2-logo.001.pdf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401" y="418703"/>
                <a:ext cx="1449392" cy="828879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934684" y="274638"/>
                <a:ext cx="833528" cy="4232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936013" y="1521288"/>
              <a:ext cx="223280" cy="108062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2684578" y="1867539"/>
              <a:ext cx="691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API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76368" y="1507330"/>
              <a:ext cx="1257053" cy="108062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Study</a:t>
              </a:r>
            </a:p>
            <a:p>
              <a:pPr algn="ctr"/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extension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3186670" y="2047641"/>
              <a:ext cx="975743" cy="4564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Dot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247803" y="2735525"/>
              <a:ext cx="4462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Communicate via inter-extension event calls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V="1">
            <a:off x="400124" y="3651937"/>
            <a:ext cx="5749452" cy="279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247803" y="4083777"/>
            <a:ext cx="4462891" cy="1888241"/>
            <a:chOff x="1247803" y="4083777"/>
            <a:chExt cx="4462891" cy="1888241"/>
          </a:xfrm>
        </p:grpSpPr>
        <p:sp>
          <p:nvSpPr>
            <p:cNvPr id="18" name="Rectangle 17"/>
            <p:cNvSpPr/>
            <p:nvPr/>
          </p:nvSpPr>
          <p:spPr>
            <a:xfrm>
              <a:off x="1855848" y="4083777"/>
              <a:ext cx="2857387" cy="141229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988354" y="4246722"/>
              <a:ext cx="904509" cy="549744"/>
              <a:chOff x="167401" y="274638"/>
              <a:chExt cx="1600811" cy="972944"/>
            </a:xfrm>
          </p:grpSpPr>
          <p:pic>
            <p:nvPicPr>
              <p:cNvPr id="20" name="Picture 19" descr="crowdlogger-v2-logo.001.pdf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401" y="418703"/>
                <a:ext cx="1449392" cy="828879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934684" y="274638"/>
                <a:ext cx="833528" cy="4232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930050" y="4246722"/>
              <a:ext cx="1583012" cy="1080621"/>
              <a:chOff x="3881784" y="4308165"/>
              <a:chExt cx="1583012" cy="1080621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881784" y="4308166"/>
                <a:ext cx="369332" cy="1080620"/>
                <a:chOff x="5521093" y="4415445"/>
                <a:chExt cx="369332" cy="1080620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5611326" y="4415445"/>
                  <a:ext cx="235726" cy="1080620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 rot="16200000">
                  <a:off x="5359891" y="4761696"/>
                  <a:ext cx="6917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API</a:t>
                  </a:r>
                  <a:endParaRPr lang="en-US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p:grpSp>
          <p:sp>
            <p:nvSpPr>
              <p:cNvPr id="24" name="Rectangle 23"/>
              <p:cNvSpPr/>
              <p:nvPr/>
            </p:nvSpPr>
            <p:spPr>
              <a:xfrm>
                <a:off x="4207743" y="4308165"/>
                <a:ext cx="1257053" cy="108062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Study</a:t>
                </a:r>
              </a:p>
              <a:p>
                <a:pPr algn="ctr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code module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247803" y="5602686"/>
              <a:ext cx="4462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CrowdLogger executes study code module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758258" y="1243911"/>
            <a:ext cx="2976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Pros: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flexible study extension </a:t>
            </a: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Cons: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limited communication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no control over extension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user has to download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separate extension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58258" y="3714740"/>
            <a:ext cx="319368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Pros: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single module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browser independent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Cons: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remote JavaScript execution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requires code approval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potentially complex study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code formulation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less study code flexibility</a:t>
            </a:r>
          </a:p>
        </p:txBody>
      </p:sp>
    </p:spTree>
    <p:extLst>
      <p:ext uri="{BB962C8B-B14F-4D97-AF65-F5344CB8AC3E}">
        <p14:creationId xmlns:p14="http://schemas.microsoft.com/office/powerpoint/2010/main" val="186403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Privacy </a:t>
            </a:r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16762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data get's shared with researchers?</a:t>
            </a:r>
          </a:p>
          <a:p>
            <a:r>
              <a:rPr lang="en-US" dirty="0"/>
              <a:t>under what conditions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6011" y="3056533"/>
            <a:ext cx="249078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 users are comfortable with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7845" y="3056533"/>
            <a:ext cx="228861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What is minimally useful to researchers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075" y="3056533"/>
            <a:ext cx="284681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What data is being collected and how it will be used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239728"/>
              </p:ext>
            </p:extLst>
          </p:nvPr>
        </p:nvGraphicFramePr>
        <p:xfrm>
          <a:off x="806075" y="3937129"/>
          <a:ext cx="7985562" cy="1828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7814"/>
                <a:gridCol w="2442122"/>
                <a:gridCol w="25956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Query rewrites for public release</a:t>
                      </a:r>
                      <a:endParaRPr lang="en-US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953735"/>
                          </a:solidFill>
                        </a:rPr>
                        <a:t>Whatever users are comfortable</a:t>
                      </a:r>
                      <a:r>
                        <a:rPr lang="en-US" baseline="0" dirty="0" smtClean="0">
                          <a:solidFill>
                            <a:srgbClr val="953735"/>
                          </a:solidFill>
                        </a:rPr>
                        <a:t> with</a:t>
                      </a:r>
                      <a:endParaRPr lang="en-US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E46C0A"/>
                          </a:solidFill>
                        </a:rPr>
                        <a:t>User 1: </a:t>
                      </a:r>
                      <a:r>
                        <a:rPr lang="en-US" dirty="0" smtClean="0">
                          <a:solidFill>
                            <a:srgbClr val="E46C0A"/>
                          </a:solidFill>
                        </a:rPr>
                        <a:t>only if shared by 9+ other users (k=10)</a:t>
                      </a:r>
                    </a:p>
                    <a:p>
                      <a:r>
                        <a:rPr lang="en-US" b="1" dirty="0" smtClean="0">
                          <a:solidFill>
                            <a:srgbClr val="E46C0A"/>
                          </a:solidFill>
                        </a:rPr>
                        <a:t>User 2: </a:t>
                      </a:r>
                      <a:r>
                        <a:rPr lang="en-US" b="0" dirty="0" smtClean="0">
                          <a:solidFill>
                            <a:srgbClr val="E46C0A"/>
                          </a:solidFill>
                        </a:rPr>
                        <a:t>k=1 rewrites</a:t>
                      </a:r>
                      <a:endParaRPr lang="en-US" dirty="0">
                        <a:solidFill>
                          <a:srgbClr val="E46C0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7933C"/>
                          </a:solidFill>
                        </a:rPr>
                        <a:t>Feedback</a:t>
                      </a:r>
                      <a:r>
                        <a:rPr lang="en-US" baseline="0" dirty="0" smtClean="0">
                          <a:solidFill>
                            <a:srgbClr val="77933C"/>
                          </a:solidFill>
                        </a:rPr>
                        <a:t> on retrieval system preference for researcher use only</a:t>
                      </a:r>
                      <a:endParaRPr lang="en-US" dirty="0">
                        <a:solidFill>
                          <a:srgbClr val="77933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953735"/>
                          </a:solidFill>
                        </a:rPr>
                        <a:t>k=1 </a:t>
                      </a:r>
                      <a:r>
                        <a:rPr lang="en-US" dirty="0" err="1" smtClean="0">
                          <a:solidFill>
                            <a:srgbClr val="953735"/>
                          </a:solidFill>
                        </a:rPr>
                        <a:t>anonymized</a:t>
                      </a:r>
                      <a:r>
                        <a:rPr lang="en-US" baseline="0" dirty="0" smtClean="0">
                          <a:solidFill>
                            <a:srgbClr val="953735"/>
                          </a:solidFill>
                        </a:rPr>
                        <a:t> feedback from users</a:t>
                      </a:r>
                      <a:endParaRPr lang="en-US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trike="sngStrike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User 1: </a:t>
                      </a:r>
                      <a:r>
                        <a:rPr lang="en-US" strike="sngStrike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k=5 feedback</a:t>
                      </a:r>
                    </a:p>
                    <a:p>
                      <a:r>
                        <a:rPr lang="en-US" b="1" dirty="0" smtClean="0">
                          <a:solidFill>
                            <a:srgbClr val="E46C0A"/>
                          </a:solidFill>
                        </a:rPr>
                        <a:t>User</a:t>
                      </a:r>
                      <a:r>
                        <a:rPr lang="en-US" b="1" baseline="0" dirty="0" smtClean="0">
                          <a:solidFill>
                            <a:srgbClr val="E46C0A"/>
                          </a:solidFill>
                        </a:rPr>
                        <a:t> 2: </a:t>
                      </a:r>
                      <a:r>
                        <a:rPr lang="en-US" baseline="0" dirty="0" smtClean="0">
                          <a:solidFill>
                            <a:srgbClr val="E46C0A"/>
                          </a:solidFill>
                        </a:rPr>
                        <a:t>k=1 feedback</a:t>
                      </a:r>
                      <a:endParaRPr lang="en-US" dirty="0">
                        <a:solidFill>
                          <a:srgbClr val="E46C0A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683794" y="4856950"/>
            <a:ext cx="8219483" cy="0"/>
          </a:xfrm>
          <a:prstGeom prst="line">
            <a:avLst/>
          </a:prstGeom>
          <a:ln w="12700" cmpd="sng"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482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Privacy controls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5155" y="1244478"/>
            <a:ext cx="6000641" cy="5281604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08435" y="1275110"/>
            <a:ext cx="537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will be collected: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96858" y="1644442"/>
            <a:ext cx="4884243" cy="11272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 search reformulations. For example, if you search for “blueberry pie” and then “blueberry pie recipes”, the pair:</a:t>
            </a:r>
          </a:p>
          <a:p>
            <a:pPr algn="ctr"/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“blueberry pie”, “blueberry pie recipes” 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will be collected.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8435" y="2804385"/>
            <a:ext cx="537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the collected data will be used: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96859" y="3173717"/>
            <a:ext cx="4884242" cy="81223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Reformulations will be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anonymized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made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publically accessible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used to, for example, generate search suggestions for you and other users.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8436" y="3970867"/>
            <a:ext cx="537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Privacy settings: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96860" y="4340198"/>
            <a:ext cx="4884242" cy="129264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each search reformulation collected from you, select the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anonymization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level: the number of other users that must also share the same reformulation for it to be included in the final data set: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40126" y="5172277"/>
            <a:ext cx="796539" cy="3338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90796" y="5172277"/>
            <a:ext cx="245870" cy="3338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flipV="1">
            <a:off x="4652913" y="5356762"/>
            <a:ext cx="144971" cy="80831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10800000" flipV="1">
            <a:off x="4652913" y="5223026"/>
            <a:ext cx="144971" cy="80831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44829" y="5156544"/>
            <a:ext cx="39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ndale Mono"/>
                <a:cs typeface="Andale Mono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98590" y="5959717"/>
            <a:ext cx="208375" cy="20385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50333" y="5799015"/>
            <a:ext cx="29583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have read the </a:t>
            </a:r>
            <a:r>
              <a:rPr lang="en-US" sz="1600" u="sng" dirty="0" smtClean="0">
                <a:solidFill>
                  <a:srgbClr val="0000FF"/>
                </a:solidFill>
              </a:rPr>
              <a:t>consent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 and agree to participate in this study.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43674" y="5959717"/>
            <a:ext cx="960747" cy="424074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Cancel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256821" y="5959717"/>
            <a:ext cx="960747" cy="424074"/>
          </a:xfrm>
          <a:prstGeom prst="roundRect">
            <a:avLst/>
          </a:prstGeom>
          <a:ln>
            <a:solidFill>
              <a:srgbClr val="7F7F7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Continue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8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Incentivization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0625" y="1685705"/>
            <a:ext cx="371914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a service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research prototypes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visualizations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re-finding tools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citizen scientist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9357" y="3521241"/>
            <a:ext cx="405518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 incentives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gift cards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virtual currency to ‘buy’ research apps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9974" y="4818844"/>
            <a:ext cx="363066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Gamification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study-specific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could also be a service</a:t>
            </a:r>
          </a:p>
        </p:txBody>
      </p:sp>
      <p:pic>
        <p:nvPicPr>
          <p:cNvPr id="9" name="Picture 8" descr="eps-game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14" y="4830156"/>
            <a:ext cx="1816507" cy="1414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626982" y="5014822"/>
            <a:ext cx="175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EPS game</a:t>
            </a:r>
          </a:p>
        </p:txBody>
      </p:sp>
      <p:pic>
        <p:nvPicPr>
          <p:cNvPr id="11" name="Picture 10" descr="google-a-day.tif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843" y="5199488"/>
            <a:ext cx="2167174" cy="11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06894" y="6360413"/>
            <a:ext cx="175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Google-a-day</a:t>
            </a:r>
          </a:p>
        </p:txBody>
      </p:sp>
      <p:pic>
        <p:nvPicPr>
          <p:cNvPr id="12" name="Picture 11" descr="yahoo-answer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617" y="4440644"/>
            <a:ext cx="2573603" cy="37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sta-current-page.01.tif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864" y="214864"/>
            <a:ext cx="839936" cy="3250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389838" y="3451458"/>
            <a:ext cx="1754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Search Task Assistant</a:t>
            </a:r>
          </a:p>
        </p:txBody>
      </p:sp>
      <p:pic>
        <p:nvPicPr>
          <p:cNvPr id="15" name="Picture 14" descr="skd188779sdc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16" y="3629474"/>
            <a:ext cx="692645" cy="659744"/>
          </a:xfrm>
          <a:prstGeom prst="rect">
            <a:avLst/>
          </a:prstGeom>
        </p:spPr>
      </p:pic>
      <p:pic>
        <p:nvPicPr>
          <p:cNvPr id="16" name="Picture 15" descr="skd188779sdc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16" y="3781874"/>
            <a:ext cx="692645" cy="659744"/>
          </a:xfrm>
          <a:prstGeom prst="rect">
            <a:avLst/>
          </a:prstGeom>
        </p:spPr>
      </p:pic>
      <p:pic>
        <p:nvPicPr>
          <p:cNvPr id="17" name="Picture 16" descr="skd188779sdc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185" y="3615517"/>
            <a:ext cx="692645" cy="659744"/>
          </a:xfrm>
          <a:prstGeom prst="rect">
            <a:avLst/>
          </a:prstGeom>
        </p:spPr>
      </p:pic>
      <p:pic>
        <p:nvPicPr>
          <p:cNvPr id="18" name="Picture 17" descr="google-search-history.tif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967" y="1821016"/>
            <a:ext cx="2883452" cy="754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926108" y="2562169"/>
            <a:ext cx="254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 Search History</a:t>
            </a:r>
          </a:p>
        </p:txBody>
      </p:sp>
    </p:spTree>
    <p:extLst>
      <p:ext uri="{BB962C8B-B14F-4D97-AF65-F5344CB8AC3E}">
        <p14:creationId xmlns:p14="http://schemas.microsoft.com/office/powerpoint/2010/main" val="282530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8244"/>
            <a:ext cx="8229600" cy="1143000"/>
          </a:xfrm>
        </p:spPr>
        <p:txBody>
          <a:bodyPr anchor="t"/>
          <a:lstStyle/>
          <a:p>
            <a:r>
              <a:rPr lang="en-US" dirty="0" smtClean="0"/>
              <a:t>Service: Search Task Assistant</a:t>
            </a:r>
            <a:endParaRPr lang="en-US" dirty="0"/>
          </a:p>
        </p:txBody>
      </p:sp>
      <p:pic>
        <p:nvPicPr>
          <p:cNvPr id="4" name="Picture 3" descr="sta-current-tasks.01.tif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" r="396" b="298"/>
          <a:stretch/>
        </p:blipFill>
        <p:spPr>
          <a:xfrm>
            <a:off x="387425" y="703210"/>
            <a:ext cx="8264662" cy="60924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1814269" y="1262924"/>
            <a:ext cx="6837818" cy="5518760"/>
            <a:chOff x="1814269" y="1262924"/>
            <a:chExt cx="6837818" cy="5518760"/>
          </a:xfrm>
        </p:grpSpPr>
        <p:sp>
          <p:nvSpPr>
            <p:cNvPr id="5" name="Rectangle 4"/>
            <p:cNvSpPr/>
            <p:nvPr/>
          </p:nvSpPr>
          <p:spPr>
            <a:xfrm>
              <a:off x="1973073" y="1262924"/>
              <a:ext cx="6679014" cy="551876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09414" y="2596917"/>
              <a:ext cx="5831033" cy="3539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As you search, </a:t>
              </a:r>
              <a:r>
                <a:rPr lang="en-US" sz="2800" dirty="0"/>
                <a:t>y</a:t>
              </a:r>
              <a:r>
                <a:rPr lang="en-US" sz="2800" dirty="0" smtClean="0"/>
                <a:t>our most recent searches are organized by task</a:t>
              </a:r>
            </a:p>
            <a:p>
              <a:endParaRPr lang="en-US" sz="2800" dirty="0" smtClean="0"/>
            </a:p>
            <a:p>
              <a:endParaRPr lang="en-US" sz="2800" dirty="0"/>
            </a:p>
            <a:p>
              <a:r>
                <a:rPr lang="en-US" sz="2800" dirty="0"/>
                <a:t/>
              </a:r>
              <a:br>
                <a:rPr lang="en-US" sz="2800" dirty="0"/>
              </a:br>
              <a:endParaRPr lang="en-US" sz="2800" dirty="0"/>
            </a:p>
            <a:p>
              <a:r>
                <a:rPr lang="en-US" sz="2800" dirty="0" smtClean="0"/>
                <a:t>Related tasks and searches</a:t>
              </a:r>
            </a:p>
            <a:p>
              <a:r>
                <a:rPr lang="en-US" sz="2800" dirty="0" smtClean="0"/>
                <a:t>are updated for each new search</a:t>
              </a:r>
              <a:endParaRPr lang="en-US" sz="28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1814269" y="2324486"/>
              <a:ext cx="778116" cy="859147"/>
            </a:xfrm>
            <a:prstGeom prst="straightConnector1">
              <a:avLst/>
            </a:prstGeom>
            <a:ln w="57150" cmpd="sng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1945163" y="4139151"/>
              <a:ext cx="777961" cy="1246948"/>
            </a:xfrm>
            <a:prstGeom prst="straightConnector1">
              <a:avLst/>
            </a:prstGeom>
            <a:ln w="57150" cmpd="sng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1945163" y="5843628"/>
              <a:ext cx="777961" cy="0"/>
            </a:xfrm>
            <a:prstGeom prst="straightConnector1">
              <a:avLst/>
            </a:prstGeom>
            <a:ln w="57150" cmpd="sng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806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a-current-tasks.01.tif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" r="396" b="298"/>
          <a:stretch/>
        </p:blipFill>
        <p:spPr>
          <a:xfrm>
            <a:off x="387425" y="703210"/>
            <a:ext cx="8264662" cy="60924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88244"/>
            <a:ext cx="8229600" cy="1143000"/>
          </a:xfrm>
        </p:spPr>
        <p:txBody>
          <a:bodyPr anchor="t"/>
          <a:lstStyle/>
          <a:p>
            <a:r>
              <a:rPr lang="en-US" dirty="0" smtClean="0"/>
              <a:t>Service: Search Task Assistant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529713" y="6479206"/>
            <a:ext cx="606113" cy="370430"/>
          </a:xfrm>
          <a:prstGeom prst="ellipse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a-search-history-page.0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25" y="703209"/>
            <a:ext cx="1599410" cy="6092431"/>
          </a:xfrm>
          <a:prstGeom prst="rect">
            <a:avLst/>
          </a:prstGeom>
        </p:spPr>
      </p:pic>
      <p:pic>
        <p:nvPicPr>
          <p:cNvPr id="4" name="Picture 3" descr="sta-task-history-page.0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25" y="703208"/>
            <a:ext cx="1599410" cy="6092431"/>
          </a:xfrm>
          <a:prstGeom prst="rect">
            <a:avLst/>
          </a:prstGeom>
        </p:spPr>
      </p:pic>
      <p:pic>
        <p:nvPicPr>
          <p:cNvPr id="6" name="Picture 5" descr="sta-search.0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25" y="703210"/>
            <a:ext cx="1599410" cy="609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8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-task-merge.01.tif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21" r="21898" b="524"/>
          <a:stretch/>
        </p:blipFill>
        <p:spPr>
          <a:xfrm>
            <a:off x="669839" y="697037"/>
            <a:ext cx="7804914" cy="60370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882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Service: Search Task Assistant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7916"/>
          </a:xfrm>
        </p:spPr>
        <p:txBody>
          <a:bodyPr>
            <a:normAutofit/>
          </a:bodyPr>
          <a:lstStyle/>
          <a:p>
            <a:r>
              <a:rPr lang="en-US" dirty="0" smtClean="0"/>
              <a:t>evaluate a query recommendation algorithm</a:t>
            </a:r>
          </a:p>
          <a:p>
            <a:pPr lvl="1"/>
            <a:r>
              <a:rPr lang="en-US" dirty="0" smtClean="0"/>
              <a:t>APIs: </a:t>
            </a:r>
          </a:p>
        </p:txBody>
      </p:sp>
      <p:sp>
        <p:nvSpPr>
          <p:cNvPr id="4" name="Magnetic Disk 3"/>
          <p:cNvSpPr/>
          <p:nvPr/>
        </p:nvSpPr>
        <p:spPr>
          <a:xfrm>
            <a:off x="2534148" y="3606595"/>
            <a:ext cx="533604" cy="508433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06781" y="3425757"/>
            <a:ext cx="1125075" cy="1059438"/>
            <a:chOff x="5687001" y="2143388"/>
            <a:chExt cx="1858223" cy="1785670"/>
          </a:xfrm>
        </p:grpSpPr>
        <p:sp>
          <p:nvSpPr>
            <p:cNvPr id="9" name="Magnetic Disk 8"/>
            <p:cNvSpPr/>
            <p:nvPr/>
          </p:nvSpPr>
          <p:spPr>
            <a:xfrm>
              <a:off x="6236770" y="2143388"/>
              <a:ext cx="851254" cy="871270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agnetic Disk 9"/>
            <p:cNvSpPr/>
            <p:nvPr/>
          </p:nvSpPr>
          <p:spPr>
            <a:xfrm>
              <a:off x="6389170" y="2295788"/>
              <a:ext cx="851254" cy="871270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agnetic Disk 10"/>
            <p:cNvSpPr/>
            <p:nvPr/>
          </p:nvSpPr>
          <p:spPr>
            <a:xfrm>
              <a:off x="6541570" y="2448188"/>
              <a:ext cx="851254" cy="871270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Magnetic Disk 11"/>
            <p:cNvSpPr/>
            <p:nvPr/>
          </p:nvSpPr>
          <p:spPr>
            <a:xfrm>
              <a:off x="6693970" y="2600588"/>
              <a:ext cx="851254" cy="871270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agnetic Disk 12"/>
            <p:cNvSpPr/>
            <p:nvPr/>
          </p:nvSpPr>
          <p:spPr>
            <a:xfrm>
              <a:off x="5687001" y="2600588"/>
              <a:ext cx="851254" cy="871270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agnetic Disk 13"/>
            <p:cNvSpPr/>
            <p:nvPr/>
          </p:nvSpPr>
          <p:spPr>
            <a:xfrm>
              <a:off x="5839401" y="2752988"/>
              <a:ext cx="851254" cy="871270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agnetic Disk 14"/>
            <p:cNvSpPr/>
            <p:nvPr/>
          </p:nvSpPr>
          <p:spPr>
            <a:xfrm>
              <a:off x="5991801" y="2905388"/>
              <a:ext cx="851254" cy="871270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agnetic Disk 15"/>
            <p:cNvSpPr/>
            <p:nvPr/>
          </p:nvSpPr>
          <p:spPr>
            <a:xfrm>
              <a:off x="6144201" y="3057788"/>
              <a:ext cx="851254" cy="871270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55667" y="3519093"/>
            <a:ext cx="934986" cy="639881"/>
            <a:chOff x="655882" y="4593902"/>
            <a:chExt cx="934986" cy="639881"/>
          </a:xfrm>
        </p:grpSpPr>
        <p:sp>
          <p:nvSpPr>
            <p:cNvPr id="21" name="Rectangle 20"/>
            <p:cNvSpPr/>
            <p:nvPr/>
          </p:nvSpPr>
          <p:spPr>
            <a:xfrm>
              <a:off x="655882" y="4689469"/>
              <a:ext cx="934986" cy="54431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55882" y="4787167"/>
              <a:ext cx="934986" cy="0"/>
            </a:xfrm>
            <a:prstGeom prst="line">
              <a:avLst/>
            </a:prstGeom>
            <a:ln w="12700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452072" y="4593902"/>
              <a:ext cx="124916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accent3">
                      <a:lumMod val="75000"/>
                    </a:schemeClr>
                  </a:solidFill>
                </a:rPr>
                <a:t>x</a:t>
              </a:r>
              <a:endParaRPr lang="en-US" sz="105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75871" y="3434423"/>
            <a:ext cx="528085" cy="817362"/>
            <a:chOff x="5310429" y="3728886"/>
            <a:chExt cx="528085" cy="817362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28" name="Group 20"/>
            <p:cNvGrpSpPr/>
            <p:nvPr/>
          </p:nvGrpSpPr>
          <p:grpSpPr>
            <a:xfrm>
              <a:off x="5310429" y="3728886"/>
              <a:ext cx="528085" cy="817362"/>
              <a:chOff x="1194469" y="1785626"/>
              <a:chExt cx="641243" cy="1031136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320206" y="1785626"/>
                <a:ext cx="402349" cy="389820"/>
              </a:xfrm>
              <a:prstGeom prst="ellipse">
                <a:avLst/>
              </a:prstGeom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 Same Side Corner Rectangle 35"/>
              <p:cNvSpPr/>
              <p:nvPr/>
            </p:nvSpPr>
            <p:spPr>
              <a:xfrm>
                <a:off x="1194469" y="2175446"/>
                <a:ext cx="641243" cy="641316"/>
              </a:xfrm>
              <a:prstGeom prst="round2SameRect">
                <a:avLst/>
              </a:prstGeom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399792" y="3801020"/>
              <a:ext cx="388121" cy="105666"/>
              <a:chOff x="241300" y="288465"/>
              <a:chExt cx="388121" cy="105666"/>
            </a:xfrm>
          </p:grpSpPr>
          <p:grpSp>
            <p:nvGrpSpPr>
              <p:cNvPr id="30" name="Group 70"/>
              <p:cNvGrpSpPr/>
              <p:nvPr/>
            </p:nvGrpSpPr>
            <p:grpSpPr>
              <a:xfrm>
                <a:off x="241300" y="301001"/>
                <a:ext cx="388121" cy="22635"/>
                <a:chOff x="270408" y="309695"/>
                <a:chExt cx="537469" cy="31256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722017" y="250571"/>
                  <a:ext cx="26735" cy="144984"/>
                </a:xfrm>
                <a:prstGeom prst="line">
                  <a:avLst/>
                </a:prstGeom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V="1">
                  <a:off x="329532" y="255091"/>
                  <a:ext cx="26736" cy="144984"/>
                </a:xfrm>
                <a:prstGeom prst="line">
                  <a:avLst/>
                </a:prstGeom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Chord 30"/>
              <p:cNvSpPr/>
              <p:nvPr/>
            </p:nvSpPr>
            <p:spPr>
              <a:xfrm rot="17548817">
                <a:off x="323224" y="294247"/>
                <a:ext cx="104697" cy="93134"/>
              </a:xfrm>
              <a:prstGeom prst="chord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Chord 31"/>
              <p:cNvSpPr/>
              <p:nvPr/>
            </p:nvSpPr>
            <p:spPr>
              <a:xfrm rot="17548817">
                <a:off x="430708" y="295216"/>
                <a:ext cx="104697" cy="93134"/>
              </a:xfrm>
              <a:prstGeom prst="chord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787582" y="3490839"/>
            <a:ext cx="800378" cy="930154"/>
            <a:chOff x="413879" y="5430705"/>
            <a:chExt cx="800378" cy="930154"/>
          </a:xfrm>
        </p:grpSpPr>
        <p:grpSp>
          <p:nvGrpSpPr>
            <p:cNvPr id="39" name="Group 20"/>
            <p:cNvGrpSpPr/>
            <p:nvPr/>
          </p:nvGrpSpPr>
          <p:grpSpPr>
            <a:xfrm>
              <a:off x="919305" y="5860144"/>
              <a:ext cx="294952" cy="500715"/>
              <a:chOff x="1194469" y="1785626"/>
              <a:chExt cx="641243" cy="1031136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320206" y="1785626"/>
                <a:ext cx="402349" cy="389820"/>
              </a:xfrm>
              <a:prstGeom prst="ellipse">
                <a:avLst/>
              </a:prstGeom>
              <a:ln w="19050" cap="flat" cmpd="sng" algn="ctr">
                <a:solidFill>
                  <a:srgbClr val="31859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 Same Side Corner Rectangle 47"/>
              <p:cNvSpPr/>
              <p:nvPr/>
            </p:nvSpPr>
            <p:spPr>
              <a:xfrm>
                <a:off x="1194469" y="2175446"/>
                <a:ext cx="641243" cy="641316"/>
              </a:xfrm>
              <a:prstGeom prst="round2SameRect">
                <a:avLst/>
              </a:prstGeom>
              <a:ln w="19050" cap="flat" cmpd="sng" algn="ctr">
                <a:solidFill>
                  <a:srgbClr val="31859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13879" y="5430705"/>
              <a:ext cx="423418" cy="679797"/>
              <a:chOff x="842860" y="5562093"/>
              <a:chExt cx="423418" cy="679797"/>
            </a:xfrm>
          </p:grpSpPr>
          <p:sp>
            <p:nvSpPr>
              <p:cNvPr id="42" name="Cube 41"/>
              <p:cNvSpPr/>
              <p:nvPr/>
            </p:nvSpPr>
            <p:spPr>
              <a:xfrm>
                <a:off x="842860" y="5562093"/>
                <a:ext cx="418507" cy="679797"/>
              </a:xfrm>
              <a:prstGeom prst="cube">
                <a:avLst/>
              </a:prstGeom>
              <a:solidFill>
                <a:srgbClr val="FFFFFF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868365" y="5783748"/>
                <a:ext cx="252547" cy="0"/>
              </a:xfrm>
              <a:prstGeom prst="line">
                <a:avLst/>
              </a:prstGeom>
              <a:ln w="12700" cmpd="sng">
                <a:solidFill>
                  <a:srgbClr val="31859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868365" y="5849443"/>
                <a:ext cx="252547" cy="0"/>
              </a:xfrm>
              <a:prstGeom prst="line">
                <a:avLst/>
              </a:prstGeom>
              <a:ln w="12700" cmpd="sng">
                <a:solidFill>
                  <a:srgbClr val="31859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68365" y="5920238"/>
                <a:ext cx="252547" cy="0"/>
              </a:xfrm>
              <a:prstGeom prst="line">
                <a:avLst/>
              </a:prstGeom>
              <a:ln w="12700" cmpd="sng">
                <a:solidFill>
                  <a:srgbClr val="31859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873276" y="5742343"/>
                <a:ext cx="3930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..</a:t>
                </a:r>
                <a:r>
                  <a:rPr lang="en-US" dirty="0" smtClean="0">
                    <a:solidFill>
                      <a:srgbClr val="5CF531"/>
                    </a:solidFill>
                  </a:rPr>
                  <a:t>.</a:t>
                </a:r>
                <a:endParaRPr lang="en-US" dirty="0">
                  <a:solidFill>
                    <a:srgbClr val="5CF531"/>
                  </a:solidFill>
                </a:endParaRP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255835" y="4610046"/>
            <a:ext cx="1860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Extract query </a:t>
            </a:r>
          </a:p>
          <a:p>
            <a:r>
              <a:rPr lang="en-US" dirty="0" smtClean="0"/>
              <a:t>reformulations</a:t>
            </a:r>
          </a:p>
          <a:p>
            <a:r>
              <a:rPr lang="en-US" dirty="0" smtClean="0"/>
              <a:t>from users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116059" y="4485195"/>
            <a:ext cx="29964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When a user enters a new query, modify the search page to include a list of query suggestions</a:t>
            </a:r>
          </a:p>
          <a:p>
            <a:endParaRPr lang="en-US" dirty="0" smtClean="0"/>
          </a:p>
          <a:p>
            <a:r>
              <a:rPr lang="en-US" dirty="0" smtClean="0"/>
              <a:t>- Ask user to rate the suggestions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110992" y="4485195"/>
            <a:ext cx="2190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each new query, contact a server to compute the recommendations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65603" y="4485195"/>
            <a:ext cx="19810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k=5 for query reformulations</a:t>
            </a:r>
          </a:p>
          <a:p>
            <a:endParaRPr lang="en-US" dirty="0" smtClean="0"/>
          </a:p>
          <a:p>
            <a:r>
              <a:rPr lang="en-US" dirty="0" smtClean="0"/>
              <a:t>- k=1 for feedback</a:t>
            </a:r>
          </a:p>
          <a:p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01802" y="2886466"/>
            <a:ext cx="18602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Aggregate User Data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16059" y="2978839"/>
            <a:ext cx="1374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User Data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43282" y="2978839"/>
            <a:ext cx="1374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User Interface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78222" y="2886466"/>
            <a:ext cx="16296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Client-server communication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75569" y="2886136"/>
            <a:ext cx="16296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Uploading/Privacy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0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Use case example: Privacy consent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5155" y="1244478"/>
            <a:ext cx="6000641" cy="5281604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08435" y="1275110"/>
            <a:ext cx="537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will be collected: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96858" y="1644442"/>
            <a:ext cx="4884243" cy="11272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Your feedback about the quality of search suggestions generated by our algorithm. In addition, you will have the option of providing the search you entered along with the feedback.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8435" y="2804385"/>
            <a:ext cx="537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the collected data will be used: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96859" y="3173717"/>
            <a:ext cx="4884242" cy="81223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feedback will be used only by the researchers in charge of this study (listed in the consent form).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8436" y="3970867"/>
            <a:ext cx="537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Privacy settings: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96860" y="4340198"/>
            <a:ext cx="4884242" cy="129264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each set of feedback collected from you, select the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anonymization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level: the number of other users that must share the same feedback for it to be included in the final data set (max to participate: 1):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96127" y="5156544"/>
            <a:ext cx="796540" cy="369332"/>
            <a:chOff x="4040126" y="5156544"/>
            <a:chExt cx="796540" cy="369332"/>
          </a:xfrm>
        </p:grpSpPr>
        <p:sp>
          <p:nvSpPr>
            <p:cNvPr id="17" name="Rectangle 16"/>
            <p:cNvSpPr/>
            <p:nvPr/>
          </p:nvSpPr>
          <p:spPr>
            <a:xfrm>
              <a:off x="4040126" y="5172277"/>
              <a:ext cx="796539" cy="33383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90796" y="5172277"/>
              <a:ext cx="245870" cy="33383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flipV="1">
              <a:off x="4652913" y="5356762"/>
              <a:ext cx="144971" cy="80831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 rot="10800000" flipV="1">
              <a:off x="4652913" y="5223026"/>
              <a:ext cx="144971" cy="80831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44829" y="5156544"/>
              <a:ext cx="399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ndale Mono"/>
                  <a:cs typeface="Andale Mono"/>
                </a:rPr>
                <a:t>1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ndale Mono"/>
                <a:cs typeface="Andale Mono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898590" y="5959717"/>
            <a:ext cx="208375" cy="20385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50333" y="5799015"/>
            <a:ext cx="29583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have read the </a:t>
            </a:r>
            <a:r>
              <a:rPr lang="en-US" sz="1600" u="sng" dirty="0" smtClean="0">
                <a:solidFill>
                  <a:srgbClr val="0000FF"/>
                </a:solidFill>
              </a:rPr>
              <a:t>consent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 and agree to participate in this study.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43674" y="5959717"/>
            <a:ext cx="960747" cy="424074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Cancel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256821" y="5959717"/>
            <a:ext cx="960747" cy="424074"/>
          </a:xfrm>
          <a:prstGeom prst="roundRect">
            <a:avLst/>
          </a:prstGeom>
          <a:ln>
            <a:solidFill>
              <a:srgbClr val="7F7F7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Continue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4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Things </a:t>
            </a:r>
            <a:r>
              <a:rPr lang="en-US" dirty="0" smtClean="0"/>
              <a:t>we </a:t>
            </a:r>
            <a:r>
              <a:rPr lang="en-US" dirty="0"/>
              <a:t>like to do in </a:t>
            </a:r>
            <a:r>
              <a:rPr lang="en-US" dirty="0" smtClean="0"/>
              <a:t>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Observe and model user </a:t>
            </a:r>
            <a:r>
              <a:rPr lang="en-US" dirty="0" smtClean="0"/>
              <a:t>behavior</a:t>
            </a:r>
            <a:br>
              <a:rPr lang="en-US" dirty="0" smtClean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Compare search algorithms / interfaces</a:t>
            </a:r>
          </a:p>
          <a:p>
            <a:pPr lvl="1"/>
            <a:r>
              <a:rPr lang="en-US" dirty="0"/>
              <a:t>which do users prefer?</a:t>
            </a:r>
          </a:p>
          <a:p>
            <a:pPr lvl="1"/>
            <a:r>
              <a:rPr lang="en-US" dirty="0"/>
              <a:t>time to completion</a:t>
            </a:r>
          </a:p>
          <a:p>
            <a:pPr lvl="1"/>
            <a:r>
              <a:rPr lang="en-US" dirty="0"/>
              <a:t>which result in more/fewer clicks, etc.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33155" y="6047847"/>
            <a:ext cx="6358355" cy="523220"/>
            <a:chOff x="1233155" y="6047847"/>
            <a:chExt cx="6358355" cy="523220"/>
          </a:xfrm>
        </p:grpSpPr>
        <p:sp>
          <p:nvSpPr>
            <p:cNvPr id="7" name="TextBox 6"/>
            <p:cNvSpPr txBox="1"/>
            <p:nvPr/>
          </p:nvSpPr>
          <p:spPr>
            <a:xfrm>
              <a:off x="4806212" y="6047847"/>
              <a:ext cx="2785298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Optimized Interleaving for Online Retrieval Evaluation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33155" y="6047847"/>
              <a:ext cx="3017589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Absence time and user engagement: Evaluating Ranking Functions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5884" y="2278519"/>
            <a:ext cx="7661284" cy="1575430"/>
            <a:chOff x="655884" y="2278519"/>
            <a:chExt cx="7661284" cy="1575430"/>
          </a:xfrm>
        </p:grpSpPr>
        <p:sp>
          <p:nvSpPr>
            <p:cNvPr id="5" name="TextBox 4"/>
            <p:cNvSpPr txBox="1"/>
            <p:nvPr/>
          </p:nvSpPr>
          <p:spPr>
            <a:xfrm>
              <a:off x="655884" y="2278519"/>
              <a:ext cx="4172539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Modeling and Measuring the Impact of Short and Long-Term Behavior on Search </a:t>
              </a:r>
              <a:r>
                <a:rPr lang="en-US" sz="1400" dirty="0" smtClean="0"/>
                <a:t>Personalization</a:t>
              </a:r>
              <a:endParaRPr lang="en-US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80823" y="2278519"/>
              <a:ext cx="333634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Personalization of Search Results Using Interaction Behaviors in Search Sessions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49425" y="3330729"/>
              <a:ext cx="318394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Search, Interrupted: Understanding and Predicting Search Task Continuation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29845" y="3386557"/>
              <a:ext cx="2754655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User Evaluation of Query Quality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07582" y="2915579"/>
              <a:ext cx="4304762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Improving Searcher Models Using Mouse Cursor Activity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242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example: code snippet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8242" y="1304126"/>
            <a:ext cx="8198558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ndale Mono"/>
                <a:cs typeface="Andale Mono"/>
              </a:rPr>
              <a:t>api.userData.onQuery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( function(data){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	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var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 suggestions =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getSuggestions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(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data.query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);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	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ndale Mono"/>
                <a:cs typeface="Andale Mono"/>
              </a:rPr>
              <a:t>api.ui.addOverlay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(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queryData.page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showSuggestions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);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ndale Mono"/>
              <a:cs typeface="Andale Mono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});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ndale Mono"/>
              <a:cs typeface="Andale Mono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function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getSuggestions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(query){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	return </a:t>
            </a:r>
            <a:r>
              <a:rPr lang="en-US" dirty="0" err="1" smtClean="0">
                <a:solidFill>
                  <a:srgbClr val="E46C0A"/>
                </a:solidFill>
                <a:latin typeface="Andale Mono"/>
                <a:cs typeface="Andale Mono"/>
              </a:rPr>
              <a:t>api.clientServer.callServer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(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	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	QUERY_SUGG_SERVER_URL, query);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ndale Mono"/>
              <a:cs typeface="Andale Mono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}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ndale Mono"/>
              <a:cs typeface="Andale Mono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function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showSuggestions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(page, suggestions){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	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var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 overlay =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page.jQuery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(“&lt;div&gt;”);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	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…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	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button.click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(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onFeedbackSubmitted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);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ndale Mono"/>
              <a:cs typeface="Andale Mono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}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ndale Mono"/>
              <a:cs typeface="Andale Mono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function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onFeedbackSubmitted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(data){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	</a:t>
            </a:r>
            <a:r>
              <a:rPr lang="en-US" dirty="0" err="1" smtClean="0">
                <a:solidFill>
                  <a:srgbClr val="E46C0A"/>
                </a:solidFill>
                <a:latin typeface="Andale Mono"/>
                <a:cs typeface="Andale Mono"/>
              </a:rPr>
              <a:t>api.upload.private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(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data.toString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, {k: 1});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ndale Mono"/>
              <a:cs typeface="Andale Mono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e Mono"/>
                <a:cs typeface="Andale Mono"/>
              </a:rPr>
              <a:t>}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419273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Use case example: interface</a:t>
            </a:r>
            <a:endParaRPr lang="en-US" dirty="0"/>
          </a:p>
        </p:txBody>
      </p:sp>
      <p:pic>
        <p:nvPicPr>
          <p:cNvPr id="4" name="Picture 3" descr="bing-laptop-search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8737"/>
            <a:ext cx="9144000" cy="55292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16629" y="2078134"/>
            <a:ext cx="2667712" cy="2553991"/>
          </a:xfrm>
          <a:prstGeom prst="rect">
            <a:avLst/>
          </a:prstGeom>
          <a:solidFill>
            <a:schemeClr val="bg1"/>
          </a:solidFill>
          <a:ln>
            <a:solidFill>
              <a:srgbClr val="59595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17665" y="1980913"/>
            <a:ext cx="37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22939" y="2086209"/>
            <a:ext cx="1573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Suggestions</a:t>
            </a:r>
            <a:endParaRPr lang="en-US" sz="1200" dirty="0"/>
          </a:p>
        </p:txBody>
      </p:sp>
      <p:grpSp>
        <p:nvGrpSpPr>
          <p:cNvPr id="8" name="Group 7"/>
          <p:cNvGrpSpPr/>
          <p:nvPr/>
        </p:nvGrpSpPr>
        <p:grpSpPr>
          <a:xfrm>
            <a:off x="5156898" y="2108020"/>
            <a:ext cx="371566" cy="221645"/>
            <a:chOff x="167401" y="274638"/>
            <a:chExt cx="1600811" cy="972944"/>
          </a:xfrm>
        </p:grpSpPr>
        <p:pic>
          <p:nvPicPr>
            <p:cNvPr id="9" name="Picture 8" descr="crowdlogger-v2-logo.001.pd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401" y="418703"/>
              <a:ext cx="1449392" cy="82887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34684" y="274638"/>
              <a:ext cx="833528" cy="4232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41527" y="2623494"/>
            <a:ext cx="1573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MacBook Air</a:t>
            </a:r>
          </a:p>
          <a:p>
            <a:endParaRPr lang="en-US" sz="1200" dirty="0" smtClean="0"/>
          </a:p>
          <a:p>
            <a:r>
              <a:rPr lang="en-US" sz="1200" dirty="0" smtClean="0"/>
              <a:t>MacBook Pro</a:t>
            </a:r>
          </a:p>
          <a:p>
            <a:endParaRPr lang="en-US" sz="1200" dirty="0" smtClean="0"/>
          </a:p>
          <a:p>
            <a:r>
              <a:rPr lang="en-US" sz="1200" dirty="0" smtClean="0"/>
              <a:t>Dell laptops</a:t>
            </a:r>
          </a:p>
          <a:p>
            <a:endParaRPr lang="en-US" sz="1200" dirty="0" smtClean="0"/>
          </a:p>
          <a:p>
            <a:r>
              <a:rPr lang="en-US" sz="1200" dirty="0" smtClean="0"/>
              <a:t>Windows 8 Laptops</a:t>
            </a:r>
          </a:p>
          <a:p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156898" y="2363208"/>
            <a:ext cx="98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Useful?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Yes             No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45941" y="2732540"/>
            <a:ext cx="142334" cy="142334"/>
          </a:xfrm>
          <a:prstGeom prst="ellipse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26795" y="2732540"/>
            <a:ext cx="142334" cy="142334"/>
          </a:xfrm>
          <a:prstGeom prst="ellipse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43596" y="3076542"/>
            <a:ext cx="142334" cy="142334"/>
          </a:xfrm>
          <a:prstGeom prst="ellipse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24450" y="3076542"/>
            <a:ext cx="142334" cy="142334"/>
          </a:xfrm>
          <a:prstGeom prst="ellipse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53662" y="3426019"/>
            <a:ext cx="142334" cy="142334"/>
          </a:xfrm>
          <a:prstGeom prst="ellipse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834516" y="3426019"/>
            <a:ext cx="142334" cy="142334"/>
          </a:xfrm>
          <a:prstGeom prst="ellipse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51317" y="3791918"/>
            <a:ext cx="142334" cy="142334"/>
          </a:xfrm>
          <a:prstGeom prst="ellipse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832171" y="3791918"/>
            <a:ext cx="142334" cy="142334"/>
          </a:xfrm>
          <a:prstGeom prst="ellipse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75450" y="4193154"/>
            <a:ext cx="122891" cy="10192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508407" y="4084238"/>
            <a:ext cx="17805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Include query </a:t>
            </a:r>
          </a:p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(“laptops”)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864399" y="4209963"/>
            <a:ext cx="694071" cy="289773"/>
          </a:xfrm>
          <a:prstGeom prst="roundRect">
            <a:avLst/>
          </a:prstGeom>
          <a:ln>
            <a:solidFill>
              <a:srgbClr val="7F7F7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Continue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5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cross-device synchronization</a:t>
            </a:r>
          </a:p>
          <a:p>
            <a:r>
              <a:rPr lang="en-US" dirty="0" smtClean="0"/>
              <a:t>mobile device support</a:t>
            </a:r>
          </a:p>
          <a:p>
            <a:pPr lvl="1"/>
            <a:r>
              <a:rPr lang="en-US" dirty="0" smtClean="0"/>
              <a:t>requires browsers to allow extensions on mobile platforms</a:t>
            </a:r>
          </a:p>
          <a:p>
            <a:r>
              <a:rPr lang="en-US" dirty="0" smtClean="0"/>
              <a:t>neutral code review panel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28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What's currently </a:t>
            </a:r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software:</a:t>
            </a:r>
          </a:p>
          <a:p>
            <a:pPr lvl="1"/>
            <a:r>
              <a:rPr lang="en-US" dirty="0"/>
              <a:t>make a toolbar from scratch</a:t>
            </a:r>
          </a:p>
          <a:p>
            <a:pPr lvl="1"/>
            <a:r>
              <a:rPr lang="en-US" dirty="0"/>
              <a:t>modify the Lemur Search Log Toolbar</a:t>
            </a:r>
          </a:p>
          <a:p>
            <a:r>
              <a:rPr lang="en-US" dirty="0"/>
              <a:t>study:</a:t>
            </a:r>
          </a:p>
          <a:p>
            <a:pPr lvl="1"/>
            <a:r>
              <a:rPr lang="en-US" dirty="0"/>
              <a:t>recruit some users and conduct controlled lab study</a:t>
            </a:r>
          </a:p>
          <a:p>
            <a:pPr lvl="1"/>
            <a:r>
              <a:rPr lang="en-US" dirty="0"/>
              <a:t>install on campus computers, observe users in situ</a:t>
            </a:r>
          </a:p>
          <a:p>
            <a:pPr lvl="2"/>
            <a:r>
              <a:rPr lang="en-US" dirty="0"/>
              <a:t>well, in situ specifically in a library setting</a:t>
            </a:r>
          </a:p>
          <a:p>
            <a:r>
              <a:rPr lang="en-US" dirty="0"/>
              <a:t>This is slow, expensive, and generally a lot of effort</a:t>
            </a:r>
          </a:p>
          <a:p>
            <a:endParaRPr lang="en-US" dirty="0"/>
          </a:p>
        </p:txBody>
      </p:sp>
      <p:pic>
        <p:nvPicPr>
          <p:cNvPr id="4" name="Picture 3" descr="lemu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854" y="1613482"/>
            <a:ext cx="2277782" cy="51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3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common, open source platform that deals with the basics</a:t>
            </a:r>
          </a:p>
          <a:p>
            <a:pPr lvl="1"/>
            <a:r>
              <a:rPr lang="en-US" dirty="0" smtClean="0"/>
              <a:t>interaction data collection</a:t>
            </a:r>
          </a:p>
          <a:p>
            <a:pPr lvl="1"/>
            <a:r>
              <a:rPr lang="en-US" dirty="0" smtClean="0"/>
              <a:t>data storage</a:t>
            </a:r>
          </a:p>
          <a:p>
            <a:pPr lvl="1"/>
            <a:r>
              <a:rPr lang="en-US" dirty="0" smtClean="0"/>
              <a:t>privacy</a:t>
            </a:r>
          </a:p>
          <a:p>
            <a:r>
              <a:rPr lang="en-US" dirty="0" smtClean="0"/>
              <a:t>a common user base</a:t>
            </a:r>
          </a:p>
          <a:p>
            <a:pPr lvl="1"/>
            <a:r>
              <a:rPr lang="en-US" dirty="0" smtClean="0"/>
              <a:t>can recruit some new users, but already have a significant pool of participants</a:t>
            </a:r>
          </a:p>
          <a:p>
            <a:r>
              <a:rPr lang="en-US" dirty="0" smtClean="0"/>
              <a:t>an interface for implementing novel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0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CrowdLogger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46100" y="5359862"/>
            <a:ext cx="4267200" cy="1256838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93700" y="5207462"/>
            <a:ext cx="4267200" cy="1256838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1300" y="5055062"/>
            <a:ext cx="4267200" cy="1256838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0"/>
          <p:cNvGrpSpPr/>
          <p:nvPr/>
        </p:nvGrpSpPr>
        <p:grpSpPr>
          <a:xfrm>
            <a:off x="457200" y="5182062"/>
            <a:ext cx="528085" cy="817362"/>
            <a:chOff x="1194469" y="1785626"/>
            <a:chExt cx="641243" cy="1031136"/>
          </a:xfrm>
        </p:grpSpPr>
        <p:sp>
          <p:nvSpPr>
            <p:cNvPr id="10" name="Oval 9"/>
            <p:cNvSpPr/>
            <p:nvPr/>
          </p:nvSpPr>
          <p:spPr>
            <a:xfrm>
              <a:off x="1320206" y="1785626"/>
              <a:ext cx="402349" cy="389820"/>
            </a:xfrm>
            <a:prstGeom prst="ellipse">
              <a:avLst/>
            </a:prstGeom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 Same Side Corner Rectangle 10"/>
            <p:cNvSpPr/>
            <p:nvPr/>
          </p:nvSpPr>
          <p:spPr>
            <a:xfrm>
              <a:off x="1194469" y="2175446"/>
              <a:ext cx="641243" cy="641316"/>
            </a:xfrm>
            <a:prstGeom prst="round2SameRect">
              <a:avLst/>
            </a:prstGeom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Magnetic Disk 14"/>
          <p:cNvSpPr/>
          <p:nvPr/>
        </p:nvSpPr>
        <p:spPr>
          <a:xfrm>
            <a:off x="1479024" y="5387785"/>
            <a:ext cx="578376" cy="611639"/>
          </a:xfrm>
          <a:prstGeom prst="flowChartMagneticDisk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831324" y="4362219"/>
            <a:ext cx="1295400" cy="597362"/>
          </a:xfrm>
          <a:prstGeom prst="cloud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8300" y="5522479"/>
            <a:ext cx="69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347861" y="2888748"/>
            <a:ext cx="1338939" cy="1232361"/>
            <a:chOff x="7510307" y="3886201"/>
            <a:chExt cx="1338939" cy="1232361"/>
          </a:xfrm>
        </p:grpSpPr>
        <p:grpSp>
          <p:nvGrpSpPr>
            <p:cNvPr id="16" name="Group 11"/>
            <p:cNvGrpSpPr/>
            <p:nvPr/>
          </p:nvGrpSpPr>
          <p:grpSpPr>
            <a:xfrm>
              <a:off x="7613591" y="3886201"/>
              <a:ext cx="1184850" cy="1232360"/>
              <a:chOff x="2632809" y="4863148"/>
              <a:chExt cx="1022405" cy="1035441"/>
            </a:xfrm>
          </p:grpSpPr>
          <p:grpSp>
            <p:nvGrpSpPr>
              <p:cNvPr id="20" name="Group 7"/>
              <p:cNvGrpSpPr/>
              <p:nvPr/>
            </p:nvGrpSpPr>
            <p:grpSpPr>
              <a:xfrm>
                <a:off x="2884016" y="4863148"/>
                <a:ext cx="528085" cy="817362"/>
                <a:chOff x="1194469" y="1785626"/>
                <a:chExt cx="641243" cy="1031136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20206" y="1785626"/>
                  <a:ext cx="402349" cy="389820"/>
                </a:xfrm>
                <a:prstGeom prst="ellipse">
                  <a:avLst/>
                </a:prstGeom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 Same Side Corner Rectangle 27"/>
                <p:cNvSpPr/>
                <p:nvPr/>
              </p:nvSpPr>
              <p:spPr>
                <a:xfrm>
                  <a:off x="1194469" y="2175446"/>
                  <a:ext cx="641243" cy="641316"/>
                </a:xfrm>
                <a:prstGeom prst="round2SameRect">
                  <a:avLst/>
                </a:prstGeom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"/>
              <p:cNvGrpSpPr/>
              <p:nvPr/>
            </p:nvGrpSpPr>
            <p:grpSpPr>
              <a:xfrm>
                <a:off x="3127129" y="5015548"/>
                <a:ext cx="528085" cy="817362"/>
                <a:chOff x="1194469" y="1785626"/>
                <a:chExt cx="641243" cy="1031136"/>
              </a:xfrm>
            </p:grpSpPr>
            <p:sp>
              <p:nvSpPr>
                <p:cNvPr id="25" name="Oval 17"/>
                <p:cNvSpPr/>
                <p:nvPr/>
              </p:nvSpPr>
              <p:spPr>
                <a:xfrm>
                  <a:off x="1320206" y="1785626"/>
                  <a:ext cx="402349" cy="389820"/>
                </a:xfrm>
                <a:prstGeom prst="ellipse">
                  <a:avLst/>
                </a:prstGeom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 Same Side Corner Rectangle 18"/>
                <p:cNvSpPr/>
                <p:nvPr/>
              </p:nvSpPr>
              <p:spPr>
                <a:xfrm>
                  <a:off x="1194469" y="2175446"/>
                  <a:ext cx="641243" cy="641316"/>
                </a:xfrm>
                <a:prstGeom prst="round2SameRect">
                  <a:avLst/>
                </a:prstGeom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7"/>
              <p:cNvGrpSpPr/>
              <p:nvPr/>
            </p:nvGrpSpPr>
            <p:grpSpPr>
              <a:xfrm>
                <a:off x="2632809" y="5081227"/>
                <a:ext cx="528085" cy="817362"/>
                <a:chOff x="1194469" y="1785626"/>
                <a:chExt cx="641243" cy="1031136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1320206" y="1785626"/>
                  <a:ext cx="402349" cy="389820"/>
                </a:xfrm>
                <a:prstGeom prst="ellipse">
                  <a:avLst/>
                </a:prstGeom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 Same Side Corner Rectangle 16"/>
                <p:cNvSpPr/>
                <p:nvPr/>
              </p:nvSpPr>
              <p:spPr>
                <a:xfrm>
                  <a:off x="1194469" y="2175446"/>
                  <a:ext cx="641243" cy="641316"/>
                </a:xfrm>
                <a:prstGeom prst="round2SameRect">
                  <a:avLst/>
                </a:prstGeom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" name="Group 24"/>
            <p:cNvGrpSpPr/>
            <p:nvPr/>
          </p:nvGrpSpPr>
          <p:grpSpPr>
            <a:xfrm>
              <a:off x="7510307" y="4607691"/>
              <a:ext cx="1338939" cy="338554"/>
              <a:chOff x="7664392" y="5387785"/>
              <a:chExt cx="1338939" cy="33855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831441" y="5438585"/>
                <a:ext cx="995059" cy="2510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664392" y="5387785"/>
                <a:ext cx="1338939" cy="33855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Researchers</a:t>
                </a:r>
                <a:endParaRPr lang="en-US" sz="1600" dirty="0"/>
              </a:p>
            </p:txBody>
          </p:sp>
        </p:grpSp>
      </p:grpSp>
      <p:sp>
        <p:nvSpPr>
          <p:cNvPr id="29" name="Rounded Rectangle 28"/>
          <p:cNvSpPr/>
          <p:nvPr/>
        </p:nvSpPr>
        <p:spPr>
          <a:xfrm>
            <a:off x="6349999" y="4267200"/>
            <a:ext cx="2630585" cy="2043369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28224" y="5515336"/>
            <a:ext cx="69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User</a:t>
            </a:r>
            <a:br>
              <a:rPr lang="en-US" sz="1400" dirty="0" smtClean="0"/>
            </a:br>
            <a:r>
              <a:rPr lang="en-US" sz="1400" dirty="0" smtClean="0"/>
              <a:t>Log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251984" y="5053731"/>
            <a:ext cx="424416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9"/>
          <p:cNvCxnSpPr>
            <a:stCxn id="11" idx="0"/>
            <a:endCxn id="13" idx="1"/>
          </p:cNvCxnSpPr>
          <p:nvPr/>
        </p:nvCxnSpPr>
        <p:spPr>
          <a:xfrm flipV="1">
            <a:off x="985285" y="4958945"/>
            <a:ext cx="493739" cy="786300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10"/>
          <p:cNvCxnSpPr>
            <a:stCxn id="13" idx="1"/>
            <a:endCxn id="12" idx="1"/>
          </p:cNvCxnSpPr>
          <p:nvPr/>
        </p:nvCxnSpPr>
        <p:spPr>
          <a:xfrm rot="16200000" flipH="1">
            <a:off x="1409198" y="5028771"/>
            <a:ext cx="428840" cy="289188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479024" y="5975056"/>
            <a:ext cx="198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User’s computer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6228734" y="5312247"/>
            <a:ext cx="1437592" cy="738664"/>
            <a:chOff x="6228734" y="5312247"/>
            <a:chExt cx="1437592" cy="738664"/>
          </a:xfrm>
        </p:grpSpPr>
        <p:sp>
          <p:nvSpPr>
            <p:cNvPr id="8" name="TextBox 7"/>
            <p:cNvSpPr txBox="1"/>
            <p:nvPr/>
          </p:nvSpPr>
          <p:spPr>
            <a:xfrm>
              <a:off x="6547041" y="5312247"/>
              <a:ext cx="111928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Aggregate and</a:t>
              </a:r>
            </a:p>
            <a:p>
              <a:pPr algn="ctr"/>
              <a:r>
                <a:rPr lang="en-US" sz="1400" dirty="0" smtClean="0"/>
                <a:t>Decrypt</a:t>
              </a:r>
              <a:endParaRPr lang="en-US" sz="14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661342" y="5368040"/>
              <a:ext cx="863600" cy="650771"/>
            </a:xfrm>
            <a:prstGeom prst="rect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16200000" flipH="1">
              <a:off x="6165333" y="5708908"/>
              <a:ext cx="369329" cy="3"/>
            </a:xfrm>
            <a:prstGeom prst="line">
              <a:avLst/>
            </a:prstGeom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2" idx="0"/>
              <a:endCxn id="47" idx="1"/>
            </p:cNvCxnSpPr>
            <p:nvPr/>
          </p:nvCxnSpPr>
          <p:spPr>
            <a:xfrm>
              <a:off x="6228734" y="5687384"/>
              <a:ext cx="432608" cy="6042"/>
            </a:xfrm>
            <a:prstGeom prst="straightConnector1">
              <a:avLst/>
            </a:prstGeom>
            <a:ln w="381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6635942" y="6272064"/>
            <a:ext cx="2203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CrowdLogging</a:t>
            </a:r>
            <a:r>
              <a:rPr lang="en-US" dirty="0" smtClean="0"/>
              <a:t> Server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7524944" y="4084595"/>
            <a:ext cx="1225356" cy="1953961"/>
            <a:chOff x="7524944" y="4084595"/>
            <a:chExt cx="1225356" cy="1953961"/>
          </a:xfrm>
        </p:grpSpPr>
        <p:sp>
          <p:nvSpPr>
            <p:cNvPr id="30" name="Magnetic Disk 14"/>
            <p:cNvSpPr/>
            <p:nvPr/>
          </p:nvSpPr>
          <p:spPr>
            <a:xfrm>
              <a:off x="8108424" y="5387785"/>
              <a:ext cx="578376" cy="611639"/>
            </a:xfrm>
            <a:prstGeom prst="flowChartMagneticDisk">
              <a:avLst/>
            </a:prstGeom>
            <a:ln w="38100" cap="flat" cmpd="sng" algn="ctr">
              <a:solidFill>
                <a:srgbClr val="4F81BD"/>
              </a:solidFill>
              <a:prstDash val="solid"/>
              <a:round/>
              <a:headEnd w="med" len="med"/>
              <a:tailEnd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7524944" y="4084595"/>
              <a:ext cx="1225356" cy="1953961"/>
              <a:chOff x="7524944" y="4084595"/>
              <a:chExt cx="1225356" cy="1953961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8169407" y="4267200"/>
                <a:ext cx="424416" cy="1588"/>
              </a:xfrm>
              <a:prstGeom prst="line">
                <a:avLst/>
              </a:prstGeom>
              <a:ln w="571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Group 78"/>
              <p:cNvGrpSpPr/>
              <p:nvPr/>
            </p:nvGrpSpPr>
            <p:grpSpPr>
              <a:xfrm>
                <a:off x="7524944" y="4084595"/>
                <a:ext cx="1225356" cy="1953961"/>
                <a:chOff x="7524944" y="4084595"/>
                <a:chExt cx="1225356" cy="1953961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8051800" y="5515336"/>
                  <a:ext cx="6985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Crowd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Log</a:t>
                  </a:r>
                </a:p>
              </p:txBody>
            </p:sp>
            <p:cxnSp>
              <p:nvCxnSpPr>
                <p:cNvPr id="49" name="Straight Arrow Connector 48"/>
                <p:cNvCxnSpPr/>
                <p:nvPr/>
              </p:nvCxnSpPr>
              <p:spPr>
                <a:xfrm flipV="1">
                  <a:off x="7524944" y="5693605"/>
                  <a:ext cx="583480" cy="1"/>
                </a:xfrm>
                <a:prstGeom prst="straightConnector1">
                  <a:avLst/>
                </a:prstGeom>
                <a:ln w="38100" cap="flat" cmpd="sng" algn="ctr">
                  <a:solidFill>
                    <a:srgbClr val="4F81BD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>
                  <a:stCxn id="30" idx="1"/>
                </p:cNvCxnSpPr>
                <p:nvPr/>
              </p:nvCxnSpPr>
              <p:spPr>
                <a:xfrm rot="5400000" flipH="1" flipV="1">
                  <a:off x="7745620" y="4735793"/>
                  <a:ext cx="1303984" cy="1588"/>
                </a:xfrm>
                <a:prstGeom prst="straightConnector1">
                  <a:avLst/>
                </a:prstGeom>
                <a:ln w="38100" cap="flat" cmpd="sng" algn="ctr">
                  <a:solidFill>
                    <a:srgbClr val="4F81BD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0" name="Group 79"/>
          <p:cNvGrpSpPr/>
          <p:nvPr/>
        </p:nvGrpSpPr>
        <p:grpSpPr>
          <a:xfrm>
            <a:off x="6534344" y="4121108"/>
            <a:ext cx="1222797" cy="1060954"/>
            <a:chOff x="6534344" y="4121108"/>
            <a:chExt cx="1222797" cy="1060954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7278326" y="4265612"/>
              <a:ext cx="424416" cy="1588"/>
            </a:xfrm>
            <a:prstGeom prst="line">
              <a:avLst/>
            </a:prstGeom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534344" y="4571787"/>
              <a:ext cx="1119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Experiment</a:t>
              </a:r>
            </a:p>
            <a:p>
              <a:pPr algn="ctr"/>
              <a:r>
                <a:rPr lang="en-US" sz="1400" dirty="0" smtClean="0"/>
                <a:t>Router</a:t>
              </a:r>
            </a:p>
          </p:txBody>
        </p:sp>
        <p:cxnSp>
          <p:nvCxnSpPr>
            <p:cNvPr id="55" name="Straight Arrow Connector 54"/>
            <p:cNvCxnSpPr>
              <a:endCxn id="58" idx="0"/>
            </p:cNvCxnSpPr>
            <p:nvPr/>
          </p:nvCxnSpPr>
          <p:spPr>
            <a:xfrm rot="5400000">
              <a:off x="7220050" y="3994200"/>
              <a:ext cx="410184" cy="663999"/>
            </a:xfrm>
            <a:prstGeom prst="straightConnector1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661342" y="4531291"/>
              <a:ext cx="863600" cy="650771"/>
            </a:xfrm>
            <a:prstGeom prst="rect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581791" y="4594791"/>
            <a:ext cx="4047609" cy="805694"/>
            <a:chOff x="2581791" y="4594791"/>
            <a:chExt cx="4047609" cy="805694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2581791" y="5056907"/>
              <a:ext cx="424416" cy="1588"/>
            </a:xfrm>
            <a:prstGeom prst="line">
              <a:avLst/>
            </a:prstGeom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6165336" y="4857343"/>
              <a:ext cx="369329" cy="3"/>
            </a:xfrm>
            <a:prstGeom prst="line">
              <a:avLst/>
            </a:prstGeom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6094642" y="4850148"/>
              <a:ext cx="510717" cy="3"/>
            </a:xfrm>
            <a:prstGeom prst="line">
              <a:avLst/>
            </a:prstGeom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hape 64"/>
            <p:cNvCxnSpPr/>
            <p:nvPr/>
          </p:nvCxnSpPr>
          <p:spPr>
            <a:xfrm rot="10800000" flipV="1">
              <a:off x="2794000" y="4698079"/>
              <a:ext cx="3835400" cy="702406"/>
            </a:xfrm>
            <a:prstGeom prst="bentConnector2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hape 49"/>
            <p:cNvCxnSpPr/>
            <p:nvPr/>
          </p:nvCxnSpPr>
          <p:spPr>
            <a:xfrm rot="10800000" flipV="1">
              <a:off x="4535584" y="4865686"/>
              <a:ext cx="2093816" cy="1"/>
            </a:xfrm>
            <a:prstGeom prst="bentConnector3">
              <a:avLst>
                <a:gd name="adj1" fmla="val 50000"/>
              </a:avLst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hape 50"/>
            <p:cNvCxnSpPr/>
            <p:nvPr/>
          </p:nvCxnSpPr>
          <p:spPr>
            <a:xfrm rot="10800000">
              <a:off x="5118100" y="5016499"/>
              <a:ext cx="1511300" cy="1588"/>
            </a:xfrm>
            <a:prstGeom prst="bentConnector3">
              <a:avLst>
                <a:gd name="adj1" fmla="val 50000"/>
              </a:avLst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546563" y="5254196"/>
            <a:ext cx="388121" cy="105666"/>
            <a:chOff x="241300" y="288465"/>
            <a:chExt cx="388121" cy="105666"/>
          </a:xfrm>
        </p:grpSpPr>
        <p:grpSp>
          <p:nvGrpSpPr>
            <p:cNvPr id="67" name="Group 70"/>
            <p:cNvGrpSpPr/>
            <p:nvPr/>
          </p:nvGrpSpPr>
          <p:grpSpPr>
            <a:xfrm>
              <a:off x="241300" y="301001"/>
              <a:ext cx="388121" cy="22635"/>
              <a:chOff x="270408" y="309695"/>
              <a:chExt cx="537469" cy="31256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 rot="5400000" flipH="1" flipV="1">
                <a:off x="722017" y="250571"/>
                <a:ext cx="26735" cy="144984"/>
              </a:xfrm>
              <a:prstGeom prst="line">
                <a:avLst/>
              </a:prstGeom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V="1">
                <a:off x="329532" y="255091"/>
                <a:ext cx="26736" cy="144984"/>
              </a:xfrm>
              <a:prstGeom prst="line">
                <a:avLst/>
              </a:prstGeom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Chord 67"/>
            <p:cNvSpPr/>
            <p:nvPr/>
          </p:nvSpPr>
          <p:spPr>
            <a:xfrm rot="17548817">
              <a:off x="323224" y="294247"/>
              <a:ext cx="104697" cy="93134"/>
            </a:xfrm>
            <a:prstGeom prst="chor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hord 68"/>
            <p:cNvSpPr/>
            <p:nvPr/>
          </p:nvSpPr>
          <p:spPr>
            <a:xfrm rot="17548817">
              <a:off x="430708" y="295216"/>
              <a:ext cx="104697" cy="93134"/>
            </a:xfrm>
            <a:prstGeom prst="chor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225800" y="5375072"/>
            <a:ext cx="1309784" cy="650771"/>
            <a:chOff x="3225800" y="5375072"/>
            <a:chExt cx="1309784" cy="650771"/>
          </a:xfrm>
        </p:grpSpPr>
        <p:grpSp>
          <p:nvGrpSpPr>
            <p:cNvPr id="44" name="Group 43"/>
            <p:cNvGrpSpPr/>
            <p:nvPr/>
          </p:nvGrpSpPr>
          <p:grpSpPr>
            <a:xfrm>
              <a:off x="3416299" y="5375072"/>
              <a:ext cx="1119285" cy="650771"/>
              <a:chOff x="3340099" y="5375072"/>
              <a:chExt cx="1119285" cy="650771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454400" y="5375072"/>
                <a:ext cx="863600" cy="650771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340099" y="5497258"/>
                <a:ext cx="11192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Encrypt</a:t>
                </a:r>
                <a:endParaRPr lang="en-US" dirty="0"/>
              </a:p>
            </p:txBody>
          </p:sp>
        </p:grpSp>
        <p:cxnSp>
          <p:nvCxnSpPr>
            <p:cNvPr id="48" name="Straight Arrow Connector 47"/>
            <p:cNvCxnSpPr/>
            <p:nvPr/>
          </p:nvCxnSpPr>
          <p:spPr>
            <a:xfrm>
              <a:off x="3225800" y="5708910"/>
              <a:ext cx="304800" cy="6866"/>
            </a:xfrm>
            <a:prstGeom prst="straightConnector1">
              <a:avLst/>
            </a:prstGeom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4394200" y="5349944"/>
            <a:ext cx="1835798" cy="674880"/>
            <a:chOff x="4394200" y="5349944"/>
            <a:chExt cx="1835798" cy="674880"/>
          </a:xfrm>
        </p:grpSpPr>
        <p:grpSp>
          <p:nvGrpSpPr>
            <p:cNvPr id="41" name="Group 40"/>
            <p:cNvGrpSpPr/>
            <p:nvPr/>
          </p:nvGrpSpPr>
          <p:grpSpPr>
            <a:xfrm>
              <a:off x="4713385" y="5349944"/>
              <a:ext cx="1516613" cy="674880"/>
              <a:chOff x="4706385" y="5389076"/>
              <a:chExt cx="1516613" cy="674880"/>
            </a:xfrm>
          </p:grpSpPr>
          <p:sp>
            <p:nvSpPr>
              <p:cNvPr id="42" name="Cloud 41"/>
              <p:cNvSpPr/>
              <p:nvPr/>
            </p:nvSpPr>
            <p:spPr>
              <a:xfrm>
                <a:off x="4706385" y="5389076"/>
                <a:ext cx="1516613" cy="674880"/>
              </a:xfrm>
              <a:prstGeom prst="cloud">
                <a:avLst/>
              </a:prstGeom>
              <a:ln w="38100" cap="flat" cmpd="sng" algn="ctr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864804" y="5440265"/>
                <a:ext cx="11549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 smtClean="0"/>
                  <a:t>Anonymizers</a:t>
                </a:r>
                <a:endParaRPr lang="en-US" sz="1400" dirty="0" smtClean="0"/>
              </a:p>
            </p:txBody>
          </p:sp>
        </p:grpSp>
        <p:cxnSp>
          <p:nvCxnSpPr>
            <p:cNvPr id="50" name="Straight Connector 49"/>
            <p:cNvCxnSpPr/>
            <p:nvPr/>
          </p:nvCxnSpPr>
          <p:spPr>
            <a:xfrm rot="16200000" flipH="1">
              <a:off x="4323837" y="5694443"/>
              <a:ext cx="369329" cy="3"/>
            </a:xfrm>
            <a:prstGeom prst="line">
              <a:avLst/>
            </a:prstGeom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4476240" y="5693604"/>
              <a:ext cx="369329" cy="3"/>
            </a:xfrm>
            <a:prstGeom prst="line">
              <a:avLst/>
            </a:prstGeom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endCxn id="42" idx="2"/>
            </p:cNvCxnSpPr>
            <p:nvPr/>
          </p:nvCxnSpPr>
          <p:spPr>
            <a:xfrm flipV="1">
              <a:off x="4394200" y="5687384"/>
              <a:ext cx="323889" cy="2788"/>
            </a:xfrm>
            <a:prstGeom prst="straightConnector1">
              <a:avLst/>
            </a:prstGeom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2057400" y="5375085"/>
            <a:ext cx="1266564" cy="943903"/>
            <a:chOff x="2057400" y="5375085"/>
            <a:chExt cx="1266564" cy="943903"/>
          </a:xfrm>
        </p:grpSpPr>
        <p:sp>
          <p:nvSpPr>
            <p:cNvPr id="33" name="Rectangle 32"/>
            <p:cNvSpPr/>
            <p:nvPr/>
          </p:nvSpPr>
          <p:spPr>
            <a:xfrm>
              <a:off x="2362200" y="5375085"/>
              <a:ext cx="863600" cy="650771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Arrow Connector 33"/>
            <p:cNvCxnSpPr>
              <a:stCxn id="12" idx="4"/>
              <a:endCxn id="33" idx="1"/>
            </p:cNvCxnSpPr>
            <p:nvPr/>
          </p:nvCxnSpPr>
          <p:spPr>
            <a:xfrm>
              <a:off x="2057400" y="5693605"/>
              <a:ext cx="304800" cy="6866"/>
            </a:xfrm>
            <a:prstGeom prst="straightConnector1">
              <a:avLst/>
            </a:prstGeom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2266948" y="5395658"/>
              <a:ext cx="10570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Mine</a:t>
              </a:r>
            </a:p>
            <a:p>
              <a:pPr algn="ctr"/>
              <a:r>
                <a:rPr lang="en-US" dirty="0" smtClean="0"/>
                <a:t>Data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Current a private data aggregation  system</a:t>
            </a:r>
          </a:p>
          <a:p>
            <a:pPr lvl="1"/>
            <a:r>
              <a:rPr lang="en-US" dirty="0" smtClean="0"/>
              <a:t>query reformulation pair frequencies</a:t>
            </a:r>
          </a:p>
          <a:p>
            <a:pPr lvl="1"/>
            <a:r>
              <a:rPr lang="en-US" dirty="0" smtClean="0"/>
              <a:t>query-click pair frequencies</a:t>
            </a:r>
          </a:p>
          <a:p>
            <a:pPr lvl="1"/>
            <a:r>
              <a:rPr lang="en-US" dirty="0" smtClean="0"/>
              <a:t>query frequencies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91" name="Group 90"/>
          <p:cNvGrpSpPr/>
          <p:nvPr/>
        </p:nvGrpSpPr>
        <p:grpSpPr>
          <a:xfrm>
            <a:off x="167401" y="274638"/>
            <a:ext cx="1600811" cy="972944"/>
            <a:chOff x="167401" y="274638"/>
            <a:chExt cx="1600811" cy="972944"/>
          </a:xfrm>
        </p:grpSpPr>
        <p:pic>
          <p:nvPicPr>
            <p:cNvPr id="4" name="Picture 3" descr="crowdlogger-v2-logo.001.pd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401" y="418703"/>
              <a:ext cx="1449392" cy="828879"/>
            </a:xfrm>
            <a:prstGeom prst="rect">
              <a:avLst/>
            </a:prstGeom>
          </p:spPr>
        </p:pic>
        <p:sp>
          <p:nvSpPr>
            <p:cNvPr id="87" name="Rectangle 86"/>
            <p:cNvSpPr/>
            <p:nvPr/>
          </p:nvSpPr>
          <p:spPr>
            <a:xfrm>
              <a:off x="934684" y="274638"/>
              <a:ext cx="833528" cy="4232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9" name="Picture 88" descr="firefox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382" y="139568"/>
            <a:ext cx="800966" cy="800966"/>
          </a:xfrm>
          <a:prstGeom prst="rect">
            <a:avLst/>
          </a:prstGeom>
        </p:spPr>
      </p:pic>
      <p:pic>
        <p:nvPicPr>
          <p:cNvPr id="90" name="Picture 89" descr="chrom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471" y="697838"/>
            <a:ext cx="857720" cy="85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65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863072"/>
            <a:ext cx="4144629" cy="3150890"/>
            <a:chOff x="0" y="1863072"/>
            <a:chExt cx="4144629" cy="3150890"/>
          </a:xfrm>
        </p:grpSpPr>
        <p:pic>
          <p:nvPicPr>
            <p:cNvPr id="5" name="Picture 4" descr="pageEvaluation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200" y="2386292"/>
              <a:ext cx="3418213" cy="26276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0" y="1863072"/>
              <a:ext cx="4144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Explicit feedback</a:t>
              </a:r>
              <a:endParaRPr lang="en-US" sz="2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experiments</a:t>
            </a:r>
            <a:endParaRPr lang="en-US" dirty="0"/>
          </a:p>
        </p:txBody>
      </p:sp>
      <p:pic>
        <p:nvPicPr>
          <p:cNvPr id="4" name="Picture 3" descr="crowdlogger-v2-logo.00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01" y="418703"/>
            <a:ext cx="1449392" cy="82887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585614" y="1165295"/>
            <a:ext cx="5354980" cy="3526883"/>
            <a:chOff x="3585614" y="1165295"/>
            <a:chExt cx="5354980" cy="3526883"/>
          </a:xfrm>
        </p:grpSpPr>
        <p:pic>
          <p:nvPicPr>
            <p:cNvPr id="6" name="Picture 5" descr="bing-it-on.tif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5614" y="1752600"/>
              <a:ext cx="5354980" cy="29395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4297029" y="1165295"/>
              <a:ext cx="4144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System comparisons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59731" y="2785151"/>
            <a:ext cx="4606183" cy="4027408"/>
            <a:chOff x="2859731" y="2785151"/>
            <a:chExt cx="4606183" cy="4027408"/>
          </a:xfrm>
        </p:grpSpPr>
        <p:pic>
          <p:nvPicPr>
            <p:cNvPr id="8" name="Picture 7" descr="sta-task-merge.01.tiff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21" r="21898" b="524"/>
            <a:stretch/>
          </p:blipFill>
          <p:spPr>
            <a:xfrm>
              <a:off x="2859731" y="2785151"/>
              <a:ext cx="4606183" cy="3562827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3137661" y="6289339"/>
              <a:ext cx="4144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Labeling</a:t>
              </a:r>
              <a:endParaRPr lang="en-US" sz="2800" dirty="0"/>
            </a:p>
          </p:txBody>
        </p:sp>
      </p:grpSp>
      <p:pic>
        <p:nvPicPr>
          <p:cNvPr id="19" name="Picture 18" descr="firefox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431" y="18220"/>
            <a:ext cx="800966" cy="800966"/>
          </a:xfrm>
          <a:prstGeom prst="rect">
            <a:avLst/>
          </a:prstGeom>
        </p:spPr>
      </p:pic>
      <p:pic>
        <p:nvPicPr>
          <p:cNvPr id="20" name="Picture 19" descr="chrom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605" y="18220"/>
            <a:ext cx="857720" cy="857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809" y="472476"/>
            <a:ext cx="772748" cy="875379"/>
          </a:xfrm>
          <a:prstGeom prst="rect">
            <a:avLst/>
          </a:prstGeom>
        </p:spPr>
      </p:pic>
      <p:pic>
        <p:nvPicPr>
          <p:cNvPr id="17" name="Picture 16" descr="ie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414" y="634931"/>
            <a:ext cx="914269" cy="9142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097465" y="226313"/>
            <a:ext cx="688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oper Std Black"/>
                <a:cs typeface="Cooper Std Black"/>
              </a:rPr>
              <a:t>?</a:t>
            </a:r>
            <a:endParaRPr lang="en-US" sz="13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oper Std Black"/>
              <a:cs typeface="Cooper Std Black"/>
            </a:endParaRPr>
          </a:p>
        </p:txBody>
      </p:sp>
    </p:spTree>
    <p:extLst>
      <p:ext uri="{BB962C8B-B14F-4D97-AF65-F5344CB8AC3E}">
        <p14:creationId xmlns:p14="http://schemas.microsoft.com/office/powerpoint/2010/main" val="232323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</a:t>
            </a:r>
            <a:r>
              <a:rPr lang="en-US" dirty="0"/>
              <a:t>management across multiple experiments</a:t>
            </a:r>
          </a:p>
          <a:p>
            <a:r>
              <a:rPr lang="en-US" dirty="0"/>
              <a:t>an API that allows researchers sufficient control over accessing user data and implementing experiments</a:t>
            </a:r>
          </a:p>
          <a:p>
            <a:r>
              <a:rPr lang="en-US" dirty="0"/>
              <a:t>controlling what data is shared with researchers </a:t>
            </a:r>
            <a:endParaRPr lang="en-US" dirty="0" smtClean="0"/>
          </a:p>
          <a:p>
            <a:r>
              <a:rPr lang="en-US" dirty="0" smtClean="0"/>
              <a:t>incentivizing </a:t>
            </a:r>
            <a:r>
              <a:rPr lang="en-US" dirty="0"/>
              <a:t>users to download the extension and participate in experiments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3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7249"/>
            <a:ext cx="3813024" cy="4525963"/>
          </a:xfrm>
        </p:spPr>
        <p:txBody>
          <a:bodyPr>
            <a:noAutofit/>
          </a:bodyPr>
          <a:lstStyle/>
          <a:p>
            <a:r>
              <a:rPr lang="en-US" sz="1800" dirty="0" smtClean="0"/>
              <a:t>browser </a:t>
            </a:r>
            <a:r>
              <a:rPr lang="en-US" sz="1800" dirty="0"/>
              <a:t>interactions</a:t>
            </a:r>
          </a:p>
          <a:p>
            <a:pPr lvl="1"/>
            <a:r>
              <a:rPr lang="en-US" sz="1200" dirty="0"/>
              <a:t>add/remove/move tab</a:t>
            </a:r>
          </a:p>
          <a:p>
            <a:pPr lvl="1"/>
            <a:r>
              <a:rPr lang="en-US" sz="1200" dirty="0"/>
              <a:t>back/forward buttons</a:t>
            </a:r>
          </a:p>
          <a:p>
            <a:pPr lvl="1"/>
            <a:r>
              <a:rPr lang="en-US" sz="1200" dirty="0"/>
              <a:t>favorites/home/minimize/exit …</a:t>
            </a:r>
          </a:p>
          <a:p>
            <a:r>
              <a:rPr lang="en-US" sz="1800" dirty="0"/>
              <a:t>web page interactions</a:t>
            </a:r>
          </a:p>
          <a:p>
            <a:pPr lvl="1"/>
            <a:r>
              <a:rPr lang="en-US" sz="1200" dirty="0"/>
              <a:t>page un/loads</a:t>
            </a:r>
          </a:p>
          <a:p>
            <a:pPr lvl="1"/>
            <a:r>
              <a:rPr lang="en-US" sz="1200" dirty="0"/>
              <a:t>page focus</a:t>
            </a:r>
          </a:p>
          <a:p>
            <a:pPr lvl="1"/>
            <a:r>
              <a:rPr lang="en-US" sz="1200" dirty="0"/>
              <a:t>clicks</a:t>
            </a:r>
          </a:p>
          <a:p>
            <a:pPr lvl="1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scrolls</a:t>
            </a:r>
          </a:p>
          <a:p>
            <a:pPr lvl="1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mouse movements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800" dirty="0"/>
              <a:t>SERP interactions</a:t>
            </a:r>
          </a:p>
          <a:p>
            <a:pPr lvl="1"/>
            <a:r>
              <a:rPr lang="en-US" sz="1200" dirty="0"/>
              <a:t>query</a:t>
            </a:r>
          </a:p>
          <a:p>
            <a:pPr lvl="1"/>
            <a:r>
              <a:rPr lang="en-US" sz="1200" dirty="0"/>
              <a:t>top 10 results</a:t>
            </a:r>
          </a:p>
          <a:p>
            <a:pPr lvl="1"/>
            <a:r>
              <a:rPr lang="en-US" sz="1200" dirty="0" err="1"/>
              <a:t>urls</a:t>
            </a:r>
            <a:r>
              <a:rPr lang="en-US" sz="1200" dirty="0"/>
              <a:t>, summaries, etc.</a:t>
            </a:r>
          </a:p>
          <a:p>
            <a:r>
              <a:rPr lang="en-US" sz="1800" dirty="0"/>
              <a:t>complex interactions</a:t>
            </a:r>
          </a:p>
          <a:p>
            <a:pPr lvl="1"/>
            <a:r>
              <a:rPr lang="en-US" sz="1200" dirty="0"/>
              <a:t>opening links in new </a:t>
            </a:r>
            <a:r>
              <a:rPr lang="en-US" sz="1200" dirty="0" smtClean="0"/>
              <a:t>tabs</a:t>
            </a:r>
          </a:p>
          <a:p>
            <a:pPr lvl="1"/>
            <a:r>
              <a:rPr lang="en-US" sz="1200" dirty="0" smtClean="0">
                <a:solidFill>
                  <a:srgbClr val="E46C0A"/>
                </a:solidFill>
              </a:rPr>
              <a:t>search tasks</a:t>
            </a:r>
          </a:p>
          <a:p>
            <a:pPr lvl="1"/>
            <a:r>
              <a:rPr lang="en-US" sz="1200" dirty="0" smtClean="0">
                <a:solidFill>
                  <a:srgbClr val="E46C0A"/>
                </a:solidFill>
              </a:rPr>
              <a:t>study data</a:t>
            </a:r>
            <a:endParaRPr lang="en-US" sz="1200" dirty="0">
              <a:solidFill>
                <a:srgbClr val="E46C0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364121"/>
            <a:ext cx="272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to log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591527" y="1364121"/>
            <a:ext cx="272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to log it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286956"/>
              </p:ext>
            </p:extLst>
          </p:nvPr>
        </p:nvGraphicFramePr>
        <p:xfrm>
          <a:off x="3558520" y="2224481"/>
          <a:ext cx="5187936" cy="173735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756389"/>
                <a:gridCol w="1084580"/>
                <a:gridCol w="1158002"/>
                <a:gridCol w="2188965"/>
              </a:tblGrid>
              <a:tr h="269389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T w="381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T w="381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93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SEARCH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1354022000 </a:t>
                      </a:r>
                      <a:endParaRPr lang="en-US" sz="1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google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wikipedia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</a:tr>
              <a:tr h="2693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CLICK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1354023824 </a:t>
                      </a:r>
                      <a:endParaRPr lang="en-US" sz="1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wikipedia.org</a:t>
                      </a:r>
                      <a:endParaRPr lang="en-US" sz="1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google.com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search?q</a:t>
                      </a:r>
                      <a:r>
                        <a:rPr lang="en-US" sz="1400" dirty="0" smtClean="0"/>
                        <a:t>=</a:t>
                      </a:r>
                      <a:r>
                        <a:rPr lang="en-US" sz="1400" dirty="0" err="1" smtClean="0"/>
                        <a:t>wikipedia</a:t>
                      </a:r>
                      <a:endParaRPr lang="en-US" sz="1400" dirty="0" smtClean="0"/>
                    </a:p>
                  </a:txBody>
                  <a:tcPr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</a:tr>
              <a:tr h="2693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LOAD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1354023900 </a:t>
                      </a:r>
                      <a:endParaRPr lang="en-US" sz="1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wikipedia.org</a:t>
                      </a:r>
                      <a:endParaRPr lang="en-US" sz="1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</a:tr>
              <a:tr h="269389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B w="381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B w="381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558520" y="1787543"/>
            <a:ext cx="4326043" cy="2514935"/>
            <a:chOff x="3558520" y="1787543"/>
            <a:chExt cx="4326043" cy="2514935"/>
          </a:xfrm>
        </p:grpSpPr>
        <p:sp>
          <p:nvSpPr>
            <p:cNvPr id="9" name="TextBox 8"/>
            <p:cNvSpPr txBox="1"/>
            <p:nvPr/>
          </p:nvSpPr>
          <p:spPr>
            <a:xfrm>
              <a:off x="3558520" y="1787543"/>
              <a:ext cx="40458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Lemur Toolbar format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37683" y="3933146"/>
              <a:ext cx="3446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tab-delimited text file</a:t>
              </a:r>
              <a:endParaRPr lang="en-US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460835" y="4717379"/>
            <a:ext cx="5428487" cy="1569660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…</a:t>
            </a:r>
          </a:p>
          <a:p>
            <a:r>
              <a:rPr lang="en-US" sz="1600" dirty="0" smtClean="0"/>
              <a:t>{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event: search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time: 1354022000</a:t>
            </a:r>
            <a:r>
              <a:rPr lang="en-US" sz="1600" dirty="0" smtClean="0"/>
              <a:t>, query: </a:t>
            </a:r>
            <a:r>
              <a:rPr lang="en-US" sz="1600" dirty="0" err="1" smtClean="0"/>
              <a:t>wikipedia</a:t>
            </a:r>
            <a:r>
              <a:rPr lang="en-US" sz="1600" dirty="0" smtClean="0"/>
              <a:t>, se: </a:t>
            </a:r>
            <a:r>
              <a:rPr lang="en-US" sz="1600" dirty="0" err="1" smtClean="0"/>
              <a:t>google</a:t>
            </a:r>
            <a:r>
              <a:rPr lang="en-US" sz="1600" dirty="0" smtClean="0"/>
              <a:t>}</a:t>
            </a:r>
          </a:p>
          <a:p>
            <a:r>
              <a:rPr lang="en-US" sz="1600" dirty="0" smtClean="0"/>
              <a:t>{</a:t>
            </a:r>
            <a:r>
              <a:rPr lang="en-US" sz="1600" dirty="0" smtClean="0">
                <a:solidFill>
                  <a:srgbClr val="77933C"/>
                </a:solidFill>
              </a:rPr>
              <a:t>event: click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31859C"/>
                </a:solidFill>
              </a:rPr>
              <a:t>time: 1354023824</a:t>
            </a:r>
            <a:r>
              <a:rPr lang="en-US" sz="1600" dirty="0" smtClean="0"/>
              <a:t>, </a:t>
            </a:r>
            <a:r>
              <a:rPr lang="en-US" sz="1600" dirty="0" err="1" smtClean="0"/>
              <a:t>destUrl</a:t>
            </a:r>
            <a:r>
              <a:rPr lang="en-US" sz="1600" dirty="0" smtClean="0"/>
              <a:t>: </a:t>
            </a:r>
            <a:r>
              <a:rPr lang="en-US" sz="1600" dirty="0" err="1" smtClean="0"/>
              <a:t>wikipedia.org</a:t>
            </a:r>
            <a:r>
              <a:rPr lang="en-US" sz="1600" dirty="0" smtClean="0"/>
              <a:t>,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srcUrl</a:t>
            </a:r>
            <a:r>
              <a:rPr lang="en-US" sz="1600" dirty="0" smtClean="0"/>
              <a:t>: </a:t>
            </a:r>
            <a:r>
              <a:rPr lang="en-US" sz="1600" dirty="0" err="1" smtClean="0"/>
              <a:t>google.com</a:t>
            </a:r>
            <a:r>
              <a:rPr lang="en-US" sz="1600" dirty="0" smtClean="0"/>
              <a:t>/</a:t>
            </a:r>
            <a:r>
              <a:rPr lang="en-US" sz="1600" dirty="0" err="1" smtClean="0"/>
              <a:t>search?q</a:t>
            </a:r>
            <a:r>
              <a:rPr lang="en-US" sz="1600" dirty="0" smtClean="0"/>
              <a:t>=</a:t>
            </a:r>
            <a:r>
              <a:rPr lang="en-US" sz="1600" dirty="0" err="1" smtClean="0"/>
              <a:t>wikipedia</a:t>
            </a:r>
            <a:r>
              <a:rPr lang="en-US" sz="1600" dirty="0" smtClean="0"/>
              <a:t>}</a:t>
            </a:r>
          </a:p>
          <a:p>
            <a:r>
              <a:rPr lang="en-US" sz="1600" dirty="0" smtClean="0"/>
              <a:t>{</a:t>
            </a:r>
            <a:r>
              <a:rPr lang="en-US" sz="1600" dirty="0" smtClean="0">
                <a:solidFill>
                  <a:srgbClr val="77933C"/>
                </a:solidFill>
              </a:rPr>
              <a:t>event: load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31859C"/>
                </a:solidFill>
              </a:rPr>
              <a:t>time: 1354023900</a:t>
            </a:r>
            <a:r>
              <a:rPr lang="en-US" sz="1600" dirty="0" smtClean="0"/>
              <a:t>, </a:t>
            </a:r>
            <a:r>
              <a:rPr lang="en-US" sz="1600" dirty="0" err="1" smtClean="0"/>
              <a:t>url</a:t>
            </a:r>
            <a:r>
              <a:rPr lang="en-US" sz="1600" dirty="0" smtClean="0"/>
              <a:t>: </a:t>
            </a:r>
            <a:r>
              <a:rPr lang="en-US" sz="1600" dirty="0" err="1" smtClean="0"/>
              <a:t>wikipedia.org</a:t>
            </a:r>
            <a:r>
              <a:rPr lang="en-US" sz="1600" dirty="0" smtClean="0"/>
              <a:t>}</a:t>
            </a:r>
          </a:p>
          <a:p>
            <a:pPr algn="ctr"/>
            <a:r>
              <a:rPr lang="en-US" sz="1600" dirty="0" smtClean="0"/>
              <a:t>…</a:t>
            </a:r>
            <a:endParaRPr lang="en-US" sz="1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418970" y="4294916"/>
            <a:ext cx="4465593" cy="2378085"/>
            <a:chOff x="3418970" y="4294916"/>
            <a:chExt cx="4465593" cy="2378085"/>
          </a:xfrm>
        </p:grpSpPr>
        <p:sp>
          <p:nvSpPr>
            <p:cNvPr id="12" name="TextBox 11"/>
            <p:cNvSpPr txBox="1"/>
            <p:nvPr/>
          </p:nvSpPr>
          <p:spPr>
            <a:xfrm>
              <a:off x="3418970" y="4294916"/>
              <a:ext cx="40458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CrowdLogger format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37683" y="6303669"/>
              <a:ext cx="3446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JSON stored in </a:t>
              </a:r>
              <a:r>
                <a:rPr lang="en-US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IndexedDB</a:t>
              </a:r>
              <a:endParaRPr lang="en-US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9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management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850305"/>
            <a:ext cx="5515531" cy="338554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{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event: search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time: 1354022000</a:t>
            </a:r>
            <a:r>
              <a:rPr lang="en-US" sz="1600" dirty="0" smtClean="0"/>
              <a:t>, query: </a:t>
            </a:r>
            <a:r>
              <a:rPr lang="en-US" sz="1600" dirty="0" err="1" smtClean="0"/>
              <a:t>wikipedia</a:t>
            </a:r>
            <a:r>
              <a:rPr lang="en-US" sz="1600" dirty="0" smtClean="0"/>
              <a:t>, se: </a:t>
            </a:r>
            <a:r>
              <a:rPr lang="en-US" sz="1600" dirty="0" err="1" smtClean="0"/>
              <a:t>google</a:t>
            </a:r>
            <a:r>
              <a:rPr lang="en-US" sz="1600" dirty="0" smtClean="0"/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340979"/>
            <a:ext cx="8376302" cy="584776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{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event: search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time: 1354022000</a:t>
            </a:r>
            <a:r>
              <a:rPr lang="en-US" sz="1600" dirty="0" smtClean="0"/>
              <a:t>, query: </a:t>
            </a:r>
            <a:r>
              <a:rPr lang="en-US" sz="1600" dirty="0" err="1" smtClean="0"/>
              <a:t>wikipedia</a:t>
            </a:r>
            <a:r>
              <a:rPr lang="en-US" sz="1600" dirty="0" smtClean="0"/>
              <a:t>, se: </a:t>
            </a:r>
            <a:r>
              <a:rPr lang="en-US" sz="1600" dirty="0" err="1" smtClean="0"/>
              <a:t>google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E46C0A"/>
                </a:solidFill>
              </a:rPr>
              <a:t>results: [{rank: 1, title: Wikipedia, </a:t>
            </a:r>
            <a:r>
              <a:rPr lang="en-US" sz="1600" dirty="0" err="1" smtClean="0">
                <a:solidFill>
                  <a:srgbClr val="E46C0A"/>
                </a:solidFill>
              </a:rPr>
              <a:t>url</a:t>
            </a:r>
            <a:r>
              <a:rPr lang="en-US" sz="1600" dirty="0" smtClean="0">
                <a:solidFill>
                  <a:srgbClr val="E46C0A"/>
                </a:solidFill>
              </a:rPr>
              <a:t>: </a:t>
            </a:r>
            <a:r>
              <a:rPr lang="en-US" sz="1600" dirty="0" err="1" smtClean="0">
                <a:solidFill>
                  <a:srgbClr val="E46C0A"/>
                </a:solidFill>
              </a:rPr>
              <a:t>wikipedia.org</a:t>
            </a:r>
            <a:r>
              <a:rPr lang="en-US" sz="1600" dirty="0" smtClean="0">
                <a:solidFill>
                  <a:srgbClr val="E46C0A"/>
                </a:solidFill>
              </a:rPr>
              <a:t>, snippet: “Wikipedia, the free encyclopedia that anyone can edit.}, {rank: 2,…}]</a:t>
            </a:r>
            <a:r>
              <a:rPr lang="en-US" sz="1600" dirty="0" smtClean="0"/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339850"/>
            <a:ext cx="5027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Benefits of JSON: easily extensible</a:t>
            </a:r>
            <a:endParaRPr lang="en-US" sz="24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3425491"/>
            <a:ext cx="8473987" cy="23857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Benefits of </a:t>
            </a:r>
            <a:r>
              <a:rPr lang="en-US" sz="2400" dirty="0" err="1" smtClean="0"/>
              <a:t>IndexedDB</a:t>
            </a:r>
            <a:endParaRPr lang="en-US" sz="2400" dirty="0" smtClean="0"/>
          </a:p>
          <a:p>
            <a:r>
              <a:rPr lang="en-US" sz="2000" dirty="0" smtClean="0"/>
              <a:t>versioning built in</a:t>
            </a:r>
          </a:p>
          <a:p>
            <a:r>
              <a:rPr lang="en-US" sz="2000" dirty="0" smtClean="0"/>
              <a:t>entries can be updated in place</a:t>
            </a:r>
          </a:p>
          <a:p>
            <a:pPr lvl="1"/>
            <a:r>
              <a:rPr lang="en-US" sz="1800" dirty="0" smtClean="0"/>
              <a:t>no need to re-write entire log file</a:t>
            </a:r>
          </a:p>
          <a:p>
            <a:r>
              <a:rPr lang="en-US" sz="2000" dirty="0" smtClean="0"/>
              <a:t>can build multiple indexes over data store</a:t>
            </a:r>
            <a:endParaRPr lang="en-US" sz="2000" dirty="0"/>
          </a:p>
          <a:p>
            <a:r>
              <a:rPr lang="en-US" sz="2000" dirty="0" smtClean="0"/>
              <a:t>HTML5 standard</a:t>
            </a:r>
          </a:p>
        </p:txBody>
      </p:sp>
    </p:spTree>
    <p:extLst>
      <p:ext uri="{BB962C8B-B14F-4D97-AF65-F5344CB8AC3E}">
        <p14:creationId xmlns:p14="http://schemas.microsoft.com/office/powerpoint/2010/main" val="127450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8327</TotalTime>
  <Words>1326</Words>
  <Application>Microsoft Macintosh PowerPoint</Application>
  <PresentationFormat>On-screen Show (4:3)</PresentationFormat>
  <Paragraphs>304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CrowdLogger as a Community Platform for Searcher Behavior Experiments </vt:lpstr>
      <vt:lpstr>Things we like to do in IR</vt:lpstr>
      <vt:lpstr>What's currently done</vt:lpstr>
      <vt:lpstr>What we want</vt:lpstr>
      <vt:lpstr>CrowdLogger overview</vt:lpstr>
      <vt:lpstr>Interactive experiments</vt:lpstr>
      <vt:lpstr>Challenges</vt:lpstr>
      <vt:lpstr>Data management</vt:lpstr>
      <vt:lpstr>Data management</vt:lpstr>
      <vt:lpstr>API Categories</vt:lpstr>
      <vt:lpstr>API Layer Options</vt:lpstr>
      <vt:lpstr>Privacy controls</vt:lpstr>
      <vt:lpstr>Privacy controls</vt:lpstr>
      <vt:lpstr>Incentivization</vt:lpstr>
      <vt:lpstr>Service: Search Task Assistant</vt:lpstr>
      <vt:lpstr>Service: Search Task Assistant</vt:lpstr>
      <vt:lpstr>PowerPoint Presentation</vt:lpstr>
      <vt:lpstr>Use case example</vt:lpstr>
      <vt:lpstr>Use case example: Privacy consent</vt:lpstr>
      <vt:lpstr>Use case example: code snippet</vt:lpstr>
      <vt:lpstr>Use case example: interface</vt:lpstr>
      <vt:lpstr>Other challenges</vt:lpstr>
    </vt:vector>
  </TitlesOfParts>
  <Company>University of Massachusettes Amherst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CrowdLogger as a Community Platform for Searcher Behavior Experiments </dc:title>
  <dc:creator>Henry Feild</dc:creator>
  <cp:lastModifiedBy>Henry</cp:lastModifiedBy>
  <cp:revision>70</cp:revision>
  <dcterms:created xsi:type="dcterms:W3CDTF">2012-11-23T20:41:10Z</dcterms:created>
  <dcterms:modified xsi:type="dcterms:W3CDTF">2013-12-15T01:24:16Z</dcterms:modified>
</cp:coreProperties>
</file>